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1"/>
  </p:sldMasterIdLst>
  <p:sldIdLst>
    <p:sldId id="256" r:id="rId2"/>
    <p:sldId id="277" r:id="rId3"/>
    <p:sldId id="258" r:id="rId4"/>
    <p:sldId id="257" r:id="rId5"/>
    <p:sldId id="287" r:id="rId6"/>
    <p:sldId id="286" r:id="rId7"/>
    <p:sldId id="260" r:id="rId8"/>
    <p:sldId id="261" r:id="rId9"/>
    <p:sldId id="264" r:id="rId10"/>
    <p:sldId id="285" r:id="rId11"/>
    <p:sldId id="265" r:id="rId12"/>
    <p:sldId id="281" r:id="rId13"/>
    <p:sldId id="263" r:id="rId14"/>
    <p:sldId id="288" r:id="rId15"/>
    <p:sldId id="262" r:id="rId16"/>
    <p:sldId id="279" r:id="rId17"/>
    <p:sldId id="266" r:id="rId18"/>
    <p:sldId id="283" r:id="rId19"/>
    <p:sldId id="267" r:id="rId20"/>
    <p:sldId id="275" r:id="rId21"/>
    <p:sldId id="276" r:id="rId22"/>
    <p:sldId id="284" r:id="rId23"/>
    <p:sldId id="290" r:id="rId24"/>
    <p:sldId id="28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0"/>
    <p:restoredTop sz="93771"/>
  </p:normalViewPr>
  <p:slideViewPr>
    <p:cSldViewPr snapToGrid="0" snapToObjects="1">
      <p:cViewPr varScale="1">
        <p:scale>
          <a:sx n="94" d="100"/>
          <a:sy n="94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5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5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5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10/29/16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0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7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1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4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88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53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63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7171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5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62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20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68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3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66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floydrichmond.com/NOTATION/NOTATION.ZIP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loydrichmond.com/notation" TargetMode="External"/><Relationship Id="rId3" Type="http://schemas.openxmlformats.org/officeDocument/2006/relationships/hyperlink" Target="http://floydrichmond.com/usetech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eloper.apple.com/library/content/documentation/AudioVideo/Conceptual/Using_HTML5_Audio_Video/PlayingandSynthesizingSounds/PlayingandSynthesizingSounds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floydrichmond.com/NOTATION/NOTATION.Z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4123" y="819149"/>
            <a:ext cx="8825658" cy="175887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/>
              <a:t>Creating a Notation Program in Forty-Five Minutes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0066" y="3217762"/>
            <a:ext cx="8333772" cy="329878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Floyd Richmond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10:30a, October 29, 2016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ATMI/CMS Santa Fe, NM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frichmond@valleyforge.edu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Download Source Files and Presentation:</a:t>
            </a:r>
          </a:p>
          <a:p>
            <a:pPr algn="ctr"/>
            <a:r>
              <a:rPr lang="en-US" dirty="0" smtClean="0">
                <a:hlinkClick r:id="rId2"/>
              </a:rPr>
              <a:t>HTTP://FLOYDRICHMOND.COM/</a:t>
            </a:r>
            <a:r>
              <a:rPr lang="en-US" dirty="0" smtClean="0"/>
              <a:t>ATMI2016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9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For whom is this presentation designed?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8"/>
            <a:ext cx="11213379" cy="41954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People who appreciate the interactive power of </a:t>
            </a:r>
            <a:r>
              <a:rPr lang="en-US" sz="2800" dirty="0" err="1" smtClean="0"/>
              <a:t>Javascript</a:t>
            </a:r>
            <a:r>
              <a:rPr lang="en-US" sz="2800" dirty="0"/>
              <a:t> </a:t>
            </a:r>
            <a:r>
              <a:rPr lang="en-US" sz="2800" dirty="0" smtClean="0"/>
              <a:t>and web-based apps, and especially those inclined to experiment themselves.</a:t>
            </a:r>
          </a:p>
        </p:txBody>
      </p:sp>
    </p:spTree>
    <p:extLst>
      <p:ext uri="{BB962C8B-B14F-4D97-AF65-F5344CB8AC3E}">
        <p14:creationId xmlns:p14="http://schemas.microsoft.com/office/powerpoint/2010/main" val="306447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For whom is this presentation NOT designed?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330036"/>
            <a:ext cx="9601196" cy="522141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Those expecting to see </a:t>
            </a:r>
            <a:r>
              <a:rPr lang="en-US" sz="2800" dirty="0" smtClean="0"/>
              <a:t>how to create notation program with all the features of modern notation software.</a:t>
            </a:r>
          </a:p>
          <a:p>
            <a:endParaRPr lang="en-US" sz="2800" dirty="0" smtClean="0"/>
          </a:p>
          <a:p>
            <a:r>
              <a:rPr lang="en-US" sz="2800" dirty="0"/>
              <a:t>Those who find that existing notation programs fulfill their needs, and want to use them as is.</a:t>
            </a:r>
          </a:p>
          <a:p>
            <a:pPr lvl="1"/>
            <a:r>
              <a:rPr lang="en-US" sz="2400" dirty="0"/>
              <a:t>Finale</a:t>
            </a:r>
          </a:p>
          <a:p>
            <a:pPr lvl="1"/>
            <a:r>
              <a:rPr lang="en-US" sz="2400" dirty="0"/>
              <a:t>Sibelius</a:t>
            </a:r>
          </a:p>
          <a:p>
            <a:pPr lvl="1"/>
            <a:r>
              <a:rPr lang="en-US" sz="2400" dirty="0" err="1"/>
              <a:t>NoteFlight</a:t>
            </a:r>
            <a:endParaRPr lang="en-US" sz="2400" dirty="0"/>
          </a:p>
          <a:p>
            <a:pPr lvl="1"/>
            <a:r>
              <a:rPr lang="en-US" sz="2400" dirty="0"/>
              <a:t>Notion</a:t>
            </a:r>
          </a:p>
          <a:p>
            <a:pPr lvl="1"/>
            <a:r>
              <a:rPr lang="en-US" sz="2400" dirty="0" err="1"/>
              <a:t>MuseScore</a:t>
            </a:r>
            <a:endParaRPr lang="en-US" sz="2400" dirty="0"/>
          </a:p>
          <a:p>
            <a:pPr lvl="1"/>
            <a:r>
              <a:rPr lang="en-US" sz="2400" dirty="0" err="1"/>
              <a:t>Flat.io</a:t>
            </a:r>
            <a:endParaRPr lang="en-US" sz="2400" dirty="0"/>
          </a:p>
          <a:p>
            <a:pPr lvl="1"/>
            <a:r>
              <a:rPr lang="en-US" sz="2400" dirty="0" err="1"/>
              <a:t>Verovio</a:t>
            </a:r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230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For whom is this presentation designed?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10951722" cy="4195481"/>
          </a:xfrm>
        </p:spPr>
        <p:txBody>
          <a:bodyPr>
            <a:noAutofit/>
          </a:bodyPr>
          <a:lstStyle/>
          <a:p>
            <a:r>
              <a:rPr lang="en-US" sz="2800" dirty="0" smtClean="0"/>
              <a:t>Those working in HTML and </a:t>
            </a:r>
            <a:r>
              <a:rPr lang="en-US" sz="2800" dirty="0" err="1" smtClean="0"/>
              <a:t>Javascript</a:t>
            </a:r>
            <a:r>
              <a:rPr lang="en-US" sz="2800" dirty="0" smtClean="0"/>
              <a:t> and who want to create . . . </a:t>
            </a:r>
          </a:p>
          <a:p>
            <a:pPr lvl="1"/>
            <a:r>
              <a:rPr lang="en-US" sz="2800" dirty="0" smtClean="0"/>
              <a:t>custom notation programs for creative web activities.</a:t>
            </a:r>
          </a:p>
          <a:p>
            <a:pPr lvl="1"/>
            <a:r>
              <a:rPr lang="en-US" sz="2800" dirty="0" smtClean="0"/>
              <a:t>custom notation-based activities for interactive web sites</a:t>
            </a:r>
          </a:p>
          <a:p>
            <a:pPr lvl="1"/>
            <a:r>
              <a:rPr lang="en-US" sz="2800" dirty="0"/>
              <a:t>c</a:t>
            </a:r>
            <a:r>
              <a:rPr lang="en-US" sz="2800" dirty="0" smtClean="0"/>
              <a:t>ustom demonstrations of music theory content</a:t>
            </a:r>
          </a:p>
          <a:p>
            <a:pPr lvl="1"/>
            <a:r>
              <a:rPr lang="en-US" sz="2800" dirty="0" smtClean="0"/>
              <a:t>graded templates for learning management systems.</a:t>
            </a:r>
          </a:p>
        </p:txBody>
      </p:sp>
    </p:spTree>
    <p:extLst>
      <p:ext uri="{BB962C8B-B14F-4D97-AF65-F5344CB8AC3E}">
        <p14:creationId xmlns:p14="http://schemas.microsoft.com/office/powerpoint/2010/main" val="169838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Existing Notation Programs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048719"/>
            <a:ext cx="9601196" cy="4572000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/>
              <a:t>Finale</a:t>
            </a:r>
          </a:p>
          <a:p>
            <a:pPr lvl="1"/>
            <a:r>
              <a:rPr lang="en-US" sz="2400" dirty="0" smtClean="0"/>
              <a:t>Sibelius</a:t>
            </a:r>
          </a:p>
          <a:p>
            <a:pPr lvl="1"/>
            <a:r>
              <a:rPr lang="en-US" sz="2400" dirty="0" err="1" smtClean="0"/>
              <a:t>NoteFlight</a:t>
            </a:r>
            <a:endParaRPr lang="en-US" sz="2400" dirty="0" smtClean="0"/>
          </a:p>
          <a:p>
            <a:pPr lvl="1"/>
            <a:r>
              <a:rPr lang="en-US" sz="2400" dirty="0" smtClean="0"/>
              <a:t>Notion</a:t>
            </a:r>
          </a:p>
          <a:p>
            <a:pPr lvl="1"/>
            <a:r>
              <a:rPr lang="en-US" sz="2400" dirty="0" err="1" smtClean="0"/>
              <a:t>MuseScore</a:t>
            </a:r>
            <a:endParaRPr lang="en-US" sz="2400" dirty="0" smtClean="0"/>
          </a:p>
          <a:p>
            <a:pPr lvl="1"/>
            <a:r>
              <a:rPr lang="en-US" sz="2400" dirty="0" err="1" smtClean="0"/>
              <a:t>Flat.io</a:t>
            </a:r>
            <a:endParaRPr lang="en-US" sz="2400" dirty="0" smtClean="0"/>
          </a:p>
          <a:p>
            <a:pPr lvl="1"/>
            <a:r>
              <a:rPr lang="en-US" sz="2400" dirty="0" err="1"/>
              <a:t>V</a:t>
            </a:r>
            <a:r>
              <a:rPr lang="en-US" sz="2400" dirty="0" err="1" smtClean="0"/>
              <a:t>erovio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24571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For whom is this presentation designed?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11338070" cy="41954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>
                <a:hlinkClick r:id="rId2"/>
              </a:rPr>
              <a:t>EXAMPLES: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://floydrichmond.com/classwork/annekramer/index.html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hlinkClick r:id="rId3"/>
              </a:rPr>
              <a:t>http://floydrichmond.com/usetech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hlinkClick r:id="rId2"/>
              </a:rPr>
              <a:t>http://floydrichmond.com/notation</a:t>
            </a:r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91158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44798" cy="1400530"/>
          </a:xfrm>
        </p:spPr>
        <p:txBody>
          <a:bodyPr>
            <a:normAutofit/>
          </a:bodyPr>
          <a:lstStyle/>
          <a:p>
            <a:r>
              <a:rPr lang="en-US" b="1"/>
              <a:t>C</a:t>
            </a:r>
            <a:r>
              <a:rPr lang="en-US" b="1" smtClean="0"/>
              <a:t>omponents </a:t>
            </a:r>
            <a:r>
              <a:rPr lang="en-US" b="1" dirty="0" smtClean="0"/>
              <a:t>of a notation program?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19" y="2093945"/>
            <a:ext cx="11379986" cy="45962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/>
              <a:t>Input/output area where the entries can be viewed.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Graphic </a:t>
            </a:r>
            <a:r>
              <a:rPr lang="en-US" sz="2800" dirty="0"/>
              <a:t>Images for use in entry.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Input </a:t>
            </a:r>
            <a:r>
              <a:rPr lang="en-US" sz="2800" dirty="0"/>
              <a:t>functions for mouse, </a:t>
            </a:r>
            <a:r>
              <a:rPr lang="en-US" sz="2800" dirty="0" smtClean="0"/>
              <a:t>and keyboard actions</a:t>
            </a:r>
            <a:r>
              <a:rPr lang="en-US" sz="28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Command interface for note entry and editing.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Drawing functions for placing notes and symbols.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Record keeping for saving the score.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Functions for playing the score.</a:t>
            </a:r>
          </a:p>
        </p:txBody>
      </p:sp>
    </p:spTree>
    <p:extLst>
      <p:ext uri="{BB962C8B-B14F-4D97-AF65-F5344CB8AC3E}">
        <p14:creationId xmlns:p14="http://schemas.microsoft.com/office/powerpoint/2010/main" val="90167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Input/output area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48691"/>
            <a:ext cx="6267307" cy="4421177"/>
          </a:xfrm>
        </p:spPr>
        <p:txBody>
          <a:bodyPr>
            <a:noAutofit/>
          </a:bodyPr>
          <a:lstStyle/>
          <a:p>
            <a:r>
              <a:rPr lang="en-US" sz="2400" dirty="0" smtClean="0"/>
              <a:t>HTML 5 introduced the canvas element which made notation much easier.</a:t>
            </a:r>
          </a:p>
          <a:p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The </a:t>
            </a:r>
            <a:r>
              <a:rPr lang="en-US" sz="2400" dirty="0" err="1" smtClean="0"/>
              <a:t>Input/Output</a:t>
            </a:r>
            <a:r>
              <a:rPr lang="en-US" sz="2400" dirty="0" smtClean="0"/>
              <a:t> area is initially created through .  . .</a:t>
            </a:r>
            <a:endParaRPr lang="en-US" sz="24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Canvas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Forms</a:t>
            </a:r>
            <a:endParaRPr lang="en-US" sz="24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HTML/JavaScript</a:t>
            </a:r>
            <a:endParaRPr lang="en-US" sz="2400" dirty="0"/>
          </a:p>
          <a:p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381" y="2598514"/>
            <a:ext cx="4807528" cy="396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0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Graphic Images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4501"/>
          </a:xfrm>
        </p:spPr>
        <p:txBody>
          <a:bodyPr>
            <a:noAutofit/>
          </a:bodyPr>
          <a:lstStyle/>
          <a:p>
            <a:r>
              <a:rPr lang="en-US" sz="2800" dirty="0" smtClean="0"/>
              <a:t>Modern notation programs use fonts to draw musical symbols.  Web pages can use the same strategy, but due to the difficulty of being confident that a specific musical font is available, and the tendency of web pages to substitute fonts, drawing musical symbols from existing images is a better option.</a:t>
            </a:r>
          </a:p>
        </p:txBody>
      </p:sp>
    </p:spTree>
    <p:extLst>
      <p:ext uri="{BB962C8B-B14F-4D97-AF65-F5344CB8AC3E}">
        <p14:creationId xmlns:p14="http://schemas.microsoft.com/office/powerpoint/2010/main" val="649405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Graphic </a:t>
            </a:r>
            <a:r>
              <a:rPr lang="en-US" b="1" dirty="0" smtClean="0"/>
              <a:t>Images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31695"/>
            <a:ext cx="9601196" cy="4592014"/>
          </a:xfrm>
        </p:spPr>
        <p:txBody>
          <a:bodyPr numCol="3">
            <a:noAutofit/>
          </a:bodyPr>
          <a:lstStyle/>
          <a:p>
            <a:r>
              <a:rPr lang="en-US" sz="2800" dirty="0" err="1" smtClean="0"/>
              <a:t>arrow.gif</a:t>
            </a:r>
            <a:endParaRPr lang="en-US" sz="2800" dirty="0" smtClean="0"/>
          </a:p>
          <a:p>
            <a:r>
              <a:rPr lang="en-US" sz="2800" dirty="0" err="1" smtClean="0"/>
              <a:t>arrowred.gif</a:t>
            </a:r>
            <a:endParaRPr lang="en-US" sz="2800" dirty="0" smtClean="0"/>
          </a:p>
          <a:p>
            <a:r>
              <a:rPr lang="en-US" sz="2800" dirty="0" err="1" smtClean="0"/>
              <a:t>bassclef.gif</a:t>
            </a:r>
            <a:endParaRPr lang="en-US" sz="2800" dirty="0" smtClean="0"/>
          </a:p>
          <a:p>
            <a:r>
              <a:rPr lang="en-US" sz="2800" dirty="0" err="1" smtClean="0"/>
              <a:t>blank.gif</a:t>
            </a:r>
            <a:endParaRPr lang="en-US" sz="2800" dirty="0" smtClean="0"/>
          </a:p>
          <a:p>
            <a:r>
              <a:rPr lang="en-US" sz="2800" dirty="0" err="1" smtClean="0"/>
              <a:t>eighthinv.gif</a:t>
            </a:r>
            <a:endParaRPr lang="en-US" sz="2800" dirty="0" smtClean="0"/>
          </a:p>
          <a:p>
            <a:r>
              <a:rPr lang="en-US" sz="2800" dirty="0" err="1" smtClean="0"/>
              <a:t>eighthup.gif</a:t>
            </a:r>
            <a:endParaRPr lang="en-US" sz="2800" dirty="0" smtClean="0"/>
          </a:p>
          <a:p>
            <a:r>
              <a:rPr lang="en-US" sz="2800" dirty="0" err="1" smtClean="0"/>
              <a:t>flat.gif</a:t>
            </a:r>
            <a:endParaRPr lang="en-US" sz="2800" dirty="0" smtClean="0"/>
          </a:p>
          <a:p>
            <a:r>
              <a:rPr lang="en-US" sz="2800" dirty="0" err="1" smtClean="0"/>
              <a:t>flatinv.gif</a:t>
            </a:r>
            <a:endParaRPr lang="en-US" sz="2800" dirty="0" smtClean="0"/>
          </a:p>
          <a:p>
            <a:r>
              <a:rPr lang="en-US" sz="2800" dirty="0" err="1" smtClean="0"/>
              <a:t>flatr.gif</a:t>
            </a:r>
            <a:endParaRPr lang="en-US" sz="2800" dirty="0" smtClean="0"/>
          </a:p>
          <a:p>
            <a:r>
              <a:rPr lang="en-US" sz="2800" dirty="0" err="1" smtClean="0"/>
              <a:t>halfinv.gif</a:t>
            </a:r>
            <a:endParaRPr lang="en-US" sz="2800" dirty="0" smtClean="0"/>
          </a:p>
          <a:p>
            <a:r>
              <a:rPr lang="en-US" sz="2800" dirty="0" err="1" smtClean="0"/>
              <a:t>halfup.gif</a:t>
            </a:r>
            <a:endParaRPr lang="en-US" sz="2800" dirty="0" smtClean="0"/>
          </a:p>
          <a:p>
            <a:r>
              <a:rPr lang="en-US" sz="2800" dirty="0" err="1" smtClean="0"/>
              <a:t>natural.gif</a:t>
            </a:r>
            <a:endParaRPr lang="en-US" sz="2800" dirty="0" smtClean="0"/>
          </a:p>
          <a:p>
            <a:r>
              <a:rPr lang="en-US" sz="2800" dirty="0" err="1" smtClean="0"/>
              <a:t>naturalr.gif</a:t>
            </a:r>
            <a:endParaRPr lang="en-US" sz="2800" dirty="0" smtClean="0"/>
          </a:p>
          <a:p>
            <a:r>
              <a:rPr lang="en-US" sz="2800" dirty="0" err="1" smtClean="0"/>
              <a:t>quarterinv.gif</a:t>
            </a:r>
            <a:endParaRPr lang="en-US" sz="2800" dirty="0" smtClean="0"/>
          </a:p>
          <a:p>
            <a:r>
              <a:rPr lang="en-US" sz="2800" dirty="0" err="1" smtClean="0"/>
              <a:t>quarterup.gif</a:t>
            </a:r>
            <a:endParaRPr lang="en-US" sz="2800" dirty="0" smtClean="0"/>
          </a:p>
          <a:p>
            <a:r>
              <a:rPr lang="en-US" sz="2800" dirty="0" err="1" smtClean="0"/>
              <a:t>sharp.gif</a:t>
            </a:r>
            <a:endParaRPr lang="en-US" sz="2800" dirty="0" smtClean="0"/>
          </a:p>
          <a:p>
            <a:r>
              <a:rPr lang="en-US" sz="2800" dirty="0" err="1" smtClean="0"/>
              <a:t>sharpinv.gif</a:t>
            </a:r>
            <a:endParaRPr lang="en-US" sz="2800" dirty="0" smtClean="0"/>
          </a:p>
          <a:p>
            <a:r>
              <a:rPr lang="en-US" sz="2800" dirty="0" err="1" smtClean="0"/>
              <a:t>sharpinvr.gif</a:t>
            </a:r>
            <a:endParaRPr lang="en-US" sz="2800" dirty="0" smtClean="0"/>
          </a:p>
          <a:p>
            <a:r>
              <a:rPr lang="en-US" sz="2800" dirty="0" err="1" smtClean="0"/>
              <a:t>sixteenthinv.gif</a:t>
            </a:r>
            <a:endParaRPr lang="en-US" sz="2800" dirty="0" smtClean="0"/>
          </a:p>
          <a:p>
            <a:r>
              <a:rPr lang="en-US" sz="2800" dirty="0" err="1" smtClean="0"/>
              <a:t>sixteenthup.gif</a:t>
            </a:r>
            <a:endParaRPr lang="en-US" sz="2800" dirty="0" smtClean="0"/>
          </a:p>
          <a:p>
            <a:r>
              <a:rPr lang="en-US" sz="2800" dirty="0" err="1" smtClean="0"/>
              <a:t>staff.gif</a:t>
            </a:r>
            <a:endParaRPr lang="en-US" sz="2800" dirty="0" smtClean="0"/>
          </a:p>
          <a:p>
            <a:r>
              <a:rPr lang="en-US" sz="2800" dirty="0" err="1" smtClean="0"/>
              <a:t>trebleclef.gif</a:t>
            </a:r>
            <a:endParaRPr lang="en-US" sz="2800" dirty="0" smtClean="0"/>
          </a:p>
          <a:p>
            <a:r>
              <a:rPr lang="en-US" sz="2800" dirty="0" err="1" smtClean="0"/>
              <a:t>whole.gif</a:t>
            </a:r>
            <a:endParaRPr lang="en-US" sz="2800" dirty="0" smtClean="0"/>
          </a:p>
          <a:p>
            <a:r>
              <a:rPr lang="en-US" sz="2800" dirty="0" err="1" smtClean="0"/>
              <a:t>wholeinv.gif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17582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Graphic </a:t>
            </a:r>
            <a:r>
              <a:rPr lang="en-US" b="1" dirty="0" smtClean="0"/>
              <a:t>Images</a:t>
            </a:r>
            <a:br>
              <a:rPr lang="en-US" b="1" dirty="0" smtClean="0"/>
            </a:br>
            <a:r>
              <a:rPr lang="en-US" b="1" dirty="0" smtClean="0"/>
              <a:t>Drawing Functions: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4501"/>
          </a:xfrm>
        </p:spPr>
        <p:txBody>
          <a:bodyPr>
            <a:noAutofit/>
          </a:bodyPr>
          <a:lstStyle/>
          <a:p>
            <a:r>
              <a:rPr lang="en-US" sz="2800" dirty="0" smtClean="0"/>
              <a:t>Created functions for drawing shapes, based on the input supplied to the function and program variables.  </a:t>
            </a:r>
          </a:p>
          <a:p>
            <a:endParaRPr lang="en-US" sz="2800" dirty="0"/>
          </a:p>
          <a:p>
            <a:r>
              <a:rPr lang="en-US" sz="2800" dirty="0" smtClean="0"/>
              <a:t>Anytime a drawing representing an entry or editing is done, the song data is updated also.</a:t>
            </a:r>
          </a:p>
        </p:txBody>
      </p:sp>
    </p:spTree>
    <p:extLst>
      <p:ext uri="{BB962C8B-B14F-4D97-AF65-F5344CB8AC3E}">
        <p14:creationId xmlns:p14="http://schemas.microsoft.com/office/powerpoint/2010/main" val="2049320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Graphic </a:t>
            </a:r>
            <a:r>
              <a:rPr lang="en-US" b="1" dirty="0" smtClean="0"/>
              <a:t>Images</a:t>
            </a:r>
            <a:br>
              <a:rPr lang="en-US" b="1" dirty="0" smtClean="0"/>
            </a:br>
            <a:r>
              <a:rPr lang="en-US" b="1" dirty="0" smtClean="0"/>
              <a:t>Program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2151664"/>
            <a:ext cx="10229707" cy="4069028"/>
          </a:xfrm>
        </p:spPr>
        <p:txBody>
          <a:bodyPr numCol="2">
            <a:noAutofit/>
          </a:bodyPr>
          <a:lstStyle/>
          <a:p>
            <a:r>
              <a:rPr lang="en-US" sz="2800" dirty="0" err="1"/>
              <a:t>newSong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drawGrandStaff</a:t>
            </a:r>
            <a:r>
              <a:rPr lang="en-US" sz="2800" dirty="0" smtClean="0"/>
              <a:t>()</a:t>
            </a:r>
          </a:p>
          <a:p>
            <a:r>
              <a:rPr lang="en-US" sz="2800" dirty="0" err="1"/>
              <a:t>drawNote</a:t>
            </a:r>
            <a:r>
              <a:rPr lang="en-US" sz="2800" dirty="0"/>
              <a:t>(</a:t>
            </a:r>
            <a:r>
              <a:rPr lang="en-US" sz="2800" dirty="0" err="1"/>
              <a:t>xx,yy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convertLocToNoteName</a:t>
            </a:r>
            <a:r>
              <a:rPr lang="en-US" sz="2800" dirty="0" smtClean="0"/>
              <a:t> ()</a:t>
            </a:r>
          </a:p>
          <a:p>
            <a:r>
              <a:rPr lang="en-US" sz="2800" dirty="0" err="1"/>
              <a:t>resetTools</a:t>
            </a:r>
            <a:r>
              <a:rPr lang="en-US" sz="2800" dirty="0"/>
              <a:t> ()</a:t>
            </a:r>
          </a:p>
          <a:p>
            <a:r>
              <a:rPr lang="en-US" sz="2800" dirty="0" err="1"/>
              <a:t>selectTool</a:t>
            </a:r>
            <a:r>
              <a:rPr lang="en-US" sz="2800" dirty="0"/>
              <a:t> (x</a:t>
            </a:r>
            <a:r>
              <a:rPr lang="en-US" sz="2800" dirty="0" smtClean="0"/>
              <a:t>)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66796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Command Interface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4501"/>
          </a:xfrm>
        </p:spPr>
        <p:txBody>
          <a:bodyPr>
            <a:noAutofit/>
          </a:bodyPr>
          <a:lstStyle/>
          <a:p>
            <a:r>
              <a:rPr lang="en-US" sz="2800" dirty="0" smtClean="0"/>
              <a:t>Tools and commands for editing – every notation program has a toolset that you select by typing or clicking.  Once a tool is selected or you are in a given editing mode, you continue to build your score.</a:t>
            </a:r>
          </a:p>
        </p:txBody>
      </p:sp>
    </p:spTree>
    <p:extLst>
      <p:ext uri="{BB962C8B-B14F-4D97-AF65-F5344CB8AC3E}">
        <p14:creationId xmlns:p14="http://schemas.microsoft.com/office/powerpoint/2010/main" val="1662763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Command Interface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399309"/>
            <a:ext cx="10250486" cy="536170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Implemented commands:</a:t>
            </a:r>
          </a:p>
          <a:p>
            <a:r>
              <a:rPr lang="en-US" sz="2400" dirty="0" smtClean="0"/>
              <a:t>Type “N” for a New Score (or reload, or use “New Score” button.</a:t>
            </a:r>
            <a:endParaRPr lang="en-US" sz="2400" dirty="0"/>
          </a:p>
          <a:p>
            <a:r>
              <a:rPr lang="en-US" sz="2400" dirty="0" smtClean="0"/>
              <a:t>Select rhythms for entry as follows (or click desired rhythm).</a:t>
            </a:r>
          </a:p>
          <a:p>
            <a:pPr lvl="1"/>
            <a:r>
              <a:rPr lang="en-US" sz="2400" dirty="0" smtClean="0"/>
              <a:t>1 = whole note, 2 = half</a:t>
            </a:r>
            <a:r>
              <a:rPr lang="en-US" sz="2400" dirty="0"/>
              <a:t>, 3 </a:t>
            </a:r>
            <a:r>
              <a:rPr lang="en-US" sz="2400" dirty="0" smtClean="0"/>
              <a:t>= quarter</a:t>
            </a:r>
            <a:r>
              <a:rPr lang="en-US" sz="2400" dirty="0"/>
              <a:t>, etc. </a:t>
            </a:r>
            <a:endParaRPr lang="en-US" sz="2400" dirty="0" smtClean="0"/>
          </a:p>
          <a:p>
            <a:r>
              <a:rPr lang="en-US" sz="2400" dirty="0" smtClean="0"/>
              <a:t>Enter a note by typing its letter name (or click its staff location)</a:t>
            </a:r>
            <a:endParaRPr lang="en-US" sz="2400" dirty="0"/>
          </a:p>
          <a:p>
            <a:r>
              <a:rPr lang="en-US" sz="2400" dirty="0" smtClean="0"/>
              <a:t>Chance octaves as follows (or click octave selection button):</a:t>
            </a:r>
          </a:p>
          <a:p>
            <a:pPr lvl="1"/>
            <a:r>
              <a:rPr lang="en-US" sz="2400" dirty="0" smtClean="0"/>
              <a:t>Comma = octave 3, period = 4, “/” = 5</a:t>
            </a:r>
          </a:p>
          <a:p>
            <a:r>
              <a:rPr lang="en-US" sz="2400" dirty="0" smtClean="0"/>
              <a:t>Select Accidentals as follows </a:t>
            </a:r>
            <a:r>
              <a:rPr lang="en-US" dirty="0" smtClean="0"/>
              <a:t>(or click accidental selection button):</a:t>
            </a:r>
            <a:endParaRPr lang="en-US" sz="2400" dirty="0" smtClean="0"/>
          </a:p>
          <a:p>
            <a:pPr lvl="1"/>
            <a:r>
              <a:rPr lang="en-US" sz="2400" dirty="0"/>
              <a:t>"0" for </a:t>
            </a:r>
            <a:r>
              <a:rPr lang="en-US" sz="2400" dirty="0" smtClean="0"/>
              <a:t>natural, "-" </a:t>
            </a:r>
            <a:r>
              <a:rPr lang="en-US" sz="2400" dirty="0"/>
              <a:t>for flat, "=" for </a:t>
            </a:r>
            <a:r>
              <a:rPr lang="en-US" sz="2400" dirty="0" smtClean="0"/>
              <a:t>sharp </a:t>
            </a:r>
          </a:p>
          <a:p>
            <a:r>
              <a:rPr lang="en-US" sz="2400" dirty="0" smtClean="0"/>
              <a:t>Type </a:t>
            </a:r>
            <a:r>
              <a:rPr lang="en-US" sz="2400" dirty="0"/>
              <a:t>"N" for new song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Print: File&gt;Print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3747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Command </a:t>
            </a:r>
            <a:r>
              <a:rPr lang="en-US" b="1" dirty="0" smtClean="0"/>
              <a:t>Interface</a:t>
            </a:r>
            <a:br>
              <a:rPr lang="en-US" b="1" dirty="0" smtClean="0"/>
            </a:br>
            <a:r>
              <a:rPr lang="en-US" sz="3100" b="1" dirty="0" smtClean="0"/>
              <a:t>Input </a:t>
            </a:r>
            <a:r>
              <a:rPr lang="en-US" sz="3100" b="1" dirty="0"/>
              <a:t>functions for </a:t>
            </a:r>
            <a:r>
              <a:rPr lang="en-US" sz="3100" b="1" dirty="0" smtClean="0"/>
              <a:t>mouse and keyboard actions.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4501"/>
          </a:xfrm>
        </p:spPr>
        <p:txBody>
          <a:bodyPr>
            <a:noAutofit/>
          </a:bodyPr>
          <a:lstStyle/>
          <a:p>
            <a:r>
              <a:rPr lang="en-US" sz="3600" dirty="0" smtClean="0"/>
              <a:t>Keyboard listener</a:t>
            </a:r>
          </a:p>
          <a:p>
            <a:r>
              <a:rPr lang="en-US" sz="3600" dirty="0" smtClean="0"/>
              <a:t>Mouse listener</a:t>
            </a:r>
          </a:p>
        </p:txBody>
      </p:sp>
    </p:spTree>
    <p:extLst>
      <p:ext uri="{BB962C8B-B14F-4D97-AF65-F5344CB8AC3E}">
        <p14:creationId xmlns:p14="http://schemas.microsoft.com/office/powerpoint/2010/main" val="2016446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Command </a:t>
            </a:r>
            <a:r>
              <a:rPr lang="en-US" b="1" dirty="0" smtClean="0"/>
              <a:t>Interface</a:t>
            </a:r>
            <a:br>
              <a:rPr lang="en-US" b="1" dirty="0" smtClean="0"/>
            </a:br>
            <a:r>
              <a:rPr lang="en-US" sz="4000" dirty="0" smtClean="0"/>
              <a:t>Program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2470318"/>
            <a:ext cx="11811000" cy="3500991"/>
          </a:xfrm>
        </p:spPr>
        <p:txBody>
          <a:bodyPr numCol="2">
            <a:noAutofit/>
          </a:bodyPr>
          <a:lstStyle/>
          <a:p>
            <a:r>
              <a:rPr lang="en-US" sz="2800" dirty="0" err="1"/>
              <a:t>newSong</a:t>
            </a:r>
            <a:r>
              <a:rPr lang="en-US" sz="2800" dirty="0"/>
              <a:t>()</a:t>
            </a:r>
            <a:endParaRPr lang="en-US" sz="2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n-US" sz="2800" dirty="0" err="1" smtClean="0"/>
              <a:t>selectTool</a:t>
            </a:r>
            <a:r>
              <a:rPr lang="en-US" sz="2800" dirty="0" smtClean="0"/>
              <a:t> </a:t>
            </a:r>
            <a:r>
              <a:rPr lang="en-US" sz="2800" dirty="0"/>
              <a:t>(x)</a:t>
            </a:r>
            <a:endParaRPr lang="en-US" sz="2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n-US" sz="2800" dirty="0" err="1"/>
              <a:t>resetTools</a:t>
            </a:r>
            <a:r>
              <a:rPr lang="en-US" sz="2800" dirty="0"/>
              <a:t> ()</a:t>
            </a:r>
          </a:p>
          <a:p>
            <a:r>
              <a:rPr lang="en-US" sz="2800" dirty="0" err="1" smtClean="0"/>
              <a:t>convertLocToNoteName</a:t>
            </a:r>
            <a:r>
              <a:rPr lang="en-US" sz="2800" dirty="0" smtClean="0"/>
              <a:t> (</a:t>
            </a:r>
            <a:r>
              <a:rPr lang="en-US" sz="2800" dirty="0" err="1" smtClean="0"/>
              <a:t>xx,yy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whichKey</a:t>
            </a:r>
            <a:r>
              <a:rPr lang="en-US" sz="2800" dirty="0" smtClean="0"/>
              <a:t>(km)</a:t>
            </a:r>
          </a:p>
          <a:p>
            <a:r>
              <a:rPr lang="en-US" sz="2800" dirty="0" err="1" smtClean="0"/>
              <a:t>getMousePosition</a:t>
            </a:r>
            <a:r>
              <a:rPr lang="en-US" sz="2800" dirty="0" smtClean="0"/>
              <a:t>(e)</a:t>
            </a:r>
          </a:p>
          <a:p>
            <a:endParaRPr lang="en-US" sz="2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1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S</a:t>
            </a:r>
            <a:r>
              <a:rPr lang="en-US" b="1" dirty="0" smtClean="0"/>
              <a:t>aving </a:t>
            </a:r>
            <a:r>
              <a:rPr lang="en-US" b="1" dirty="0"/>
              <a:t>the score.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4501"/>
          </a:xfrm>
        </p:spPr>
        <p:txBody>
          <a:bodyPr>
            <a:noAutofit/>
          </a:bodyPr>
          <a:lstStyle/>
          <a:p>
            <a:r>
              <a:rPr lang="en-US" sz="2800" dirty="0" smtClean="0"/>
              <a:t>Each note entry is immediately converted into a MIDI and XML version and the results are updated into a field on screen.  </a:t>
            </a:r>
          </a:p>
        </p:txBody>
      </p:sp>
    </p:spTree>
    <p:extLst>
      <p:ext uri="{BB962C8B-B14F-4D97-AF65-F5344CB8AC3E}">
        <p14:creationId xmlns:p14="http://schemas.microsoft.com/office/powerpoint/2010/main" val="1384350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Saving the score.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666754"/>
            <a:ext cx="11811000" cy="5191245"/>
          </a:xfrm>
        </p:spPr>
        <p:txBody>
          <a:bodyPr numCol="2">
            <a:noAutofit/>
          </a:bodyPr>
          <a:lstStyle/>
          <a:p>
            <a:r>
              <a:rPr lang="en-US" sz="2800" dirty="0" err="1" smtClean="0"/>
              <a:t>saveMsg</a:t>
            </a:r>
            <a:endParaRPr lang="en-US" sz="2800" dirty="0" smtClean="0"/>
          </a:p>
          <a:p>
            <a:r>
              <a:rPr lang="en-US" sz="2800" dirty="0" err="1" smtClean="0"/>
              <a:t>getMsg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779670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</a:t>
            </a:r>
            <a:r>
              <a:rPr lang="en-US" b="1" dirty="0" smtClean="0"/>
              <a:t>Playing songs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666755"/>
            <a:ext cx="9601196" cy="4444678"/>
          </a:xfrm>
        </p:spPr>
        <p:txBody>
          <a:bodyPr>
            <a:noAutofit/>
          </a:bodyPr>
          <a:lstStyle/>
          <a:p>
            <a:r>
              <a:rPr lang="en-US" sz="2800" dirty="0" smtClean="0"/>
              <a:t>When this web page was started, Flash was the best way to play composed melodies in a browser.  </a:t>
            </a:r>
          </a:p>
          <a:p>
            <a:r>
              <a:rPr lang="en-US" sz="2800" dirty="0" smtClean="0"/>
              <a:t>I was searching for an alternative and initially tried embedded </a:t>
            </a:r>
            <a:r>
              <a:rPr lang="en-US" sz="2800" dirty="0" err="1" smtClean="0"/>
              <a:t>Quicktime</a:t>
            </a:r>
            <a:r>
              <a:rPr lang="en-US" sz="2800" dirty="0" smtClean="0"/>
              <a:t> movies for playback.  Results were ok for simple melodies and harmonies, so long as the tempos were slow, but it had it’s issues.  For example, a computer browser could preload all sounds, but iOS would only load one at a time.</a:t>
            </a:r>
          </a:p>
        </p:txBody>
      </p:sp>
    </p:spTree>
    <p:extLst>
      <p:ext uri="{BB962C8B-B14F-4D97-AF65-F5344CB8AC3E}">
        <p14:creationId xmlns:p14="http://schemas.microsoft.com/office/powerpoint/2010/main" val="1991001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Playing entries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00200"/>
            <a:ext cx="10498140" cy="4895850"/>
          </a:xfrm>
        </p:spPr>
        <p:txBody>
          <a:bodyPr numCol="5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 smtClean="0"/>
              <a:t>n24.mp4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N25.mp4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N26.mp4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N27.mp4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N28.mp4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N29.mp4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N39.mp4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N49.mp4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N59.mp4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N69.mp4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N79.mp4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N86.mp4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N87.mp4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N88.mp4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N89.mp4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N90.mp4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N91.mp4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N92.mp4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N93.mp4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N94.mp4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N95.mp4</a:t>
            </a:r>
          </a:p>
          <a:p>
            <a:pPr marL="0" indent="0">
              <a:spcBef>
                <a:spcPts val="0"/>
              </a:spcBef>
            </a:pPr>
            <a:r>
              <a:rPr lang="en-US" dirty="0" smtClean="0"/>
              <a:t>n96.mp4</a:t>
            </a:r>
          </a:p>
          <a:p>
            <a:pPr marL="0" indent="0">
              <a:spcBef>
                <a:spcPts val="0"/>
              </a:spcBef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14829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Components - Playing entries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666755"/>
            <a:ext cx="9601196" cy="4444678"/>
          </a:xfrm>
        </p:spPr>
        <p:txBody>
          <a:bodyPr>
            <a:noAutofit/>
          </a:bodyPr>
          <a:lstStyle/>
          <a:p>
            <a:r>
              <a:rPr lang="en-US" sz="2800" dirty="0"/>
              <a:t>Apple removed plug-ins from it’s browsers recently, so . . .</a:t>
            </a:r>
          </a:p>
          <a:p>
            <a:r>
              <a:rPr lang="en-US" sz="2800" dirty="0" smtClean="0"/>
              <a:t>There is now an Audio Context component for Safari, Firefox and Chrome.  </a:t>
            </a:r>
          </a:p>
          <a:p>
            <a:r>
              <a:rPr lang="en-US" sz="2800" dirty="0" smtClean="0"/>
              <a:t>Apple’s documentation is here:  </a:t>
            </a:r>
            <a:r>
              <a:rPr lang="en-US" sz="2800" dirty="0" smtClean="0">
                <a:hlinkClick r:id="rId2"/>
              </a:rPr>
              <a:t>Playing Sound with the Web Audio API</a:t>
            </a: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633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Components - Playing entries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22" y="1666755"/>
            <a:ext cx="9689911" cy="4256374"/>
          </a:xfrm>
        </p:spPr>
        <p:txBody>
          <a:bodyPr numCol="2">
            <a:noAutofit/>
          </a:bodyPr>
          <a:lstStyle/>
          <a:p>
            <a:endParaRPr lang="en-US" sz="2800" dirty="0" smtClean="0"/>
          </a:p>
          <a:p>
            <a:r>
              <a:rPr lang="en-US" sz="2800" dirty="0" err="1" smtClean="0"/>
              <a:t>playArray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playNote</a:t>
            </a:r>
            <a:r>
              <a:rPr lang="en-US" sz="2800" dirty="0" smtClean="0"/>
              <a:t>(n)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16427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Entire  List of Program Functions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666754"/>
            <a:ext cx="11811000" cy="5191245"/>
          </a:xfrm>
        </p:spPr>
        <p:txBody>
          <a:bodyPr numCol="2">
            <a:noAutofit/>
          </a:bodyPr>
          <a:lstStyle/>
          <a:p>
            <a:r>
              <a:rPr lang="en-US" sz="2800" dirty="0" err="1"/>
              <a:t>newSong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drawGrandStaff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saveMsg</a:t>
            </a:r>
            <a:endParaRPr lang="en-US" sz="2800" dirty="0" smtClean="0"/>
          </a:p>
          <a:p>
            <a:r>
              <a:rPr lang="en-US" sz="2800" dirty="0" err="1" smtClean="0"/>
              <a:t>getMsg</a:t>
            </a:r>
            <a:endParaRPr lang="en-US" sz="2800" dirty="0" smtClean="0"/>
          </a:p>
          <a:p>
            <a:r>
              <a:rPr lang="en-US" sz="2800" dirty="0" err="1" smtClean="0"/>
              <a:t>convertLocToNoteName</a:t>
            </a:r>
            <a:endParaRPr lang="en-US" sz="2800" dirty="0" smtClean="0"/>
          </a:p>
          <a:p>
            <a:r>
              <a:rPr lang="en-US" sz="2800" dirty="0" err="1"/>
              <a:t>drawNote</a:t>
            </a:r>
            <a:r>
              <a:rPr lang="en-US" sz="2800" dirty="0"/>
              <a:t>(</a:t>
            </a:r>
            <a:r>
              <a:rPr lang="en-US" sz="2800" dirty="0" err="1"/>
              <a:t>xx,yy</a:t>
            </a:r>
            <a:r>
              <a:rPr lang="en-US" sz="2800" dirty="0" smtClean="0"/>
              <a:t>)</a:t>
            </a:r>
          </a:p>
          <a:p>
            <a:r>
              <a:rPr lang="en-US" sz="2800" dirty="0" err="1"/>
              <a:t>whichKey</a:t>
            </a:r>
            <a:r>
              <a:rPr lang="en-US" sz="2800" dirty="0"/>
              <a:t>(km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getMousePosition</a:t>
            </a:r>
            <a:r>
              <a:rPr lang="en-US" sz="2800" dirty="0" smtClean="0"/>
              <a:t>(e)</a:t>
            </a:r>
          </a:p>
          <a:p>
            <a:r>
              <a:rPr lang="en-US" sz="2800" dirty="0" err="1"/>
              <a:t>resetTools</a:t>
            </a:r>
            <a:r>
              <a:rPr lang="en-US" sz="2800" dirty="0"/>
              <a:t> </a:t>
            </a:r>
            <a:r>
              <a:rPr lang="en-US" sz="2800" dirty="0" smtClean="0"/>
              <a:t>()</a:t>
            </a:r>
          </a:p>
          <a:p>
            <a:r>
              <a:rPr lang="en-US" sz="2800" dirty="0" err="1"/>
              <a:t>selectTool</a:t>
            </a:r>
            <a:r>
              <a:rPr lang="en-US" sz="2800" dirty="0"/>
              <a:t> (x</a:t>
            </a:r>
            <a:r>
              <a:rPr lang="en-US" sz="2800" dirty="0" smtClean="0"/>
              <a:t>)</a:t>
            </a:r>
          </a:p>
          <a:p>
            <a:r>
              <a:rPr lang="en-US" sz="2800" dirty="0" err="1"/>
              <a:t>whatbrowser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playArray</a:t>
            </a:r>
            <a:r>
              <a:rPr lang="en-US" sz="2800" dirty="0" smtClean="0"/>
              <a:t>()</a:t>
            </a:r>
          </a:p>
          <a:p>
            <a:r>
              <a:rPr lang="en-US" sz="2800" dirty="0" err="1" smtClean="0"/>
              <a:t>playNote</a:t>
            </a:r>
            <a:r>
              <a:rPr lang="en-US" sz="2800" dirty="0" smtClean="0"/>
              <a:t>(n)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894558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4123" y="819149"/>
            <a:ext cx="8825658" cy="175887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/>
              <a:t>Creating a Notation Program in Forty-Five Minutes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0066" y="3217762"/>
            <a:ext cx="8333772" cy="329878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Floyd Richmond</a:t>
            </a:r>
          </a:p>
          <a:p>
            <a:pPr algn="ctr"/>
            <a:r>
              <a:rPr lang="en-US" dirty="0" smtClean="0"/>
              <a:t>10:30a, October 29, 2016</a:t>
            </a:r>
          </a:p>
          <a:p>
            <a:pPr algn="ctr"/>
            <a:r>
              <a:rPr lang="en-US" dirty="0" smtClean="0"/>
              <a:t>ATMI/CMS Santa Fe, NM</a:t>
            </a:r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frichmond@valleyforge.edu</a:t>
            </a:r>
            <a:endParaRPr lang="en-US" dirty="0" smtClean="0"/>
          </a:p>
          <a:p>
            <a:pPr algn="ctr"/>
            <a:r>
              <a:rPr lang="en-US" dirty="0" smtClean="0"/>
              <a:t>Download Source Files and Presentation:</a:t>
            </a:r>
          </a:p>
          <a:p>
            <a:pPr algn="ctr"/>
            <a:r>
              <a:rPr lang="en-US" dirty="0" smtClean="0">
                <a:hlinkClick r:id="rId2"/>
              </a:rPr>
              <a:t>HTTP://FLOYDRICHMOND.COM/</a:t>
            </a:r>
            <a:r>
              <a:rPr lang="en-US" dirty="0" smtClean="0"/>
              <a:t>ATMI2016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20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1166</TotalTime>
  <Words>928</Words>
  <Application>Microsoft Macintosh PowerPoint</Application>
  <PresentationFormat>Widescreen</PresentationFormat>
  <Paragraphs>231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Century Gothic</vt:lpstr>
      <vt:lpstr>Wingdings 3</vt:lpstr>
      <vt:lpstr>Arial</vt:lpstr>
      <vt:lpstr>Ion</vt:lpstr>
      <vt:lpstr>Creating a Notation Program in Forty-Five Minutes</vt:lpstr>
      <vt:lpstr>For whom is this presentation designed?</vt:lpstr>
      <vt:lpstr>For whom is this presentation NOT designed?</vt:lpstr>
      <vt:lpstr>For whom is this presentation designed?</vt:lpstr>
      <vt:lpstr>Existing Notation Programs</vt:lpstr>
      <vt:lpstr>For whom is this presentation designed?</vt:lpstr>
      <vt:lpstr>Components of a notation program?</vt:lpstr>
      <vt:lpstr>Components - Input/output area</vt:lpstr>
      <vt:lpstr>Components - Graphic Images</vt:lpstr>
      <vt:lpstr>Components - Graphic Images</vt:lpstr>
      <vt:lpstr>Components - Graphic Images Drawing Functions:</vt:lpstr>
      <vt:lpstr>Components - Graphic Images Program Functions</vt:lpstr>
      <vt:lpstr>Components - Command Interface</vt:lpstr>
      <vt:lpstr>Components - Command Interface</vt:lpstr>
      <vt:lpstr>Components - Command Interface Input functions for mouse and keyboard actions.</vt:lpstr>
      <vt:lpstr>Components - Command Interface Program Functions</vt:lpstr>
      <vt:lpstr>Components - Saving the score.</vt:lpstr>
      <vt:lpstr>Components - Saving the score.</vt:lpstr>
      <vt:lpstr>Components - Playing songs</vt:lpstr>
      <vt:lpstr>Components - Playing entries</vt:lpstr>
      <vt:lpstr>Components - Playing entries</vt:lpstr>
      <vt:lpstr>Components - Playing entries</vt:lpstr>
      <vt:lpstr>Entire  List of Program Functions</vt:lpstr>
      <vt:lpstr>Creating a Notation Program in Forty-Five Minutes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Notation Program in One Hour</dc:title>
  <dc:creator>Floyd Richmond</dc:creator>
  <cp:lastModifiedBy>Floyd Richmond</cp:lastModifiedBy>
  <cp:revision>30</cp:revision>
  <cp:lastPrinted>2016-10-29T14:05:57Z</cp:lastPrinted>
  <dcterms:created xsi:type="dcterms:W3CDTF">2016-10-28T18:45:48Z</dcterms:created>
  <dcterms:modified xsi:type="dcterms:W3CDTF">2016-10-29T14:24:52Z</dcterms:modified>
</cp:coreProperties>
</file>