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2" r:id="rId1"/>
  </p:sldMasterIdLst>
  <p:sldIdLst>
    <p:sldId id="256" r:id="rId2"/>
    <p:sldId id="272" r:id="rId3"/>
    <p:sldId id="257" r:id="rId4"/>
    <p:sldId id="258" r:id="rId5"/>
    <p:sldId id="275" r:id="rId6"/>
    <p:sldId id="276" r:id="rId7"/>
    <p:sldId id="259" r:id="rId8"/>
    <p:sldId id="260" r:id="rId9"/>
    <p:sldId id="261" r:id="rId10"/>
    <p:sldId id="262" r:id="rId11"/>
    <p:sldId id="273" r:id="rId12"/>
    <p:sldId id="265" r:id="rId13"/>
    <p:sldId id="266" r:id="rId14"/>
    <p:sldId id="289" r:id="rId15"/>
    <p:sldId id="290" r:id="rId16"/>
    <p:sldId id="291" r:id="rId17"/>
    <p:sldId id="269" r:id="rId18"/>
    <p:sldId id="270" r:id="rId19"/>
    <p:sldId id="271" r:id="rId20"/>
    <p:sldId id="274"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2" d="100"/>
          <a:sy n="102" d="100"/>
        </p:scale>
        <p:origin x="-1088" y="-1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0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D95A0CC-E02A-9149-94A1-0145AC53490B}" type="datetimeFigureOut">
              <a:rPr lang="en-US" smtClean="0"/>
              <a:t>11/8/12</a:t>
            </a:fld>
            <a:endParaRPr lang="en-US"/>
          </a:p>
        </p:txBody>
      </p:sp>
      <p:sp>
        <p:nvSpPr>
          <p:cNvPr id="8" name="Slide Number Placeholder 7"/>
          <p:cNvSpPr>
            <a:spLocks noGrp="1"/>
          </p:cNvSpPr>
          <p:nvPr>
            <p:ph type="sldNum" sz="quarter" idx="11"/>
          </p:nvPr>
        </p:nvSpPr>
        <p:spPr/>
        <p:txBody>
          <a:bodyPr/>
          <a:lstStyle/>
          <a:p>
            <a:fld id="{2754ED01-E2A0-4C1E-8E21-014B99041579}"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9D95A0CC-E02A-9149-94A1-0145AC53490B}" type="datetimeFigureOut">
              <a:rPr lang="en-US" smtClean="0"/>
              <a:t>11/8/12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96E8C-C6FC-7B4C-B852-ACCEBEF2DB1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95A0CC-E02A-9149-94A1-0145AC53490B}" type="datetimeFigureOut">
              <a:rPr lang="en-US" smtClean="0"/>
              <a:t>11/8/12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96E8C-C6FC-7B4C-B852-ACCEBEF2DB15}"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9D95A0CC-E02A-9149-94A1-0145AC53490B}" type="datetimeFigureOut">
              <a:rPr lang="en-US" smtClean="0"/>
              <a:t>11/8/12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096E8C-C6FC-7B4C-B852-ACCEBEF2DB15}"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D95A0CC-E02A-9149-94A1-0145AC53490B}" type="datetimeFigureOut">
              <a:rPr lang="en-US" smtClean="0"/>
              <a:t>11/8/12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096E8C-C6FC-7B4C-B852-ACCEBEF2DB15}"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D95A0CC-E02A-9149-94A1-0145AC53490B}" type="datetimeFigureOut">
              <a:rPr lang="en-US" smtClean="0"/>
              <a:t>11/8/12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096E8C-C6FC-7B4C-B852-ACCEBEF2DB1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95A0CC-E02A-9149-94A1-0145AC53490B}" type="datetimeFigureOut">
              <a:rPr lang="en-US" smtClean="0"/>
              <a:t>11/8/12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096E8C-C6FC-7B4C-B852-ACCEBEF2DB1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95A0CC-E02A-9149-94A1-0145AC53490B}" type="datetimeFigureOut">
              <a:rPr lang="en-US" smtClean="0"/>
              <a:t>11/8/12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95A0CC-E02A-9149-94A1-0145AC53490B}" type="datetimeFigureOut">
              <a:rPr lang="en-US" smtClean="0"/>
              <a:t>11/8/12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096E8C-C6FC-7B4C-B852-ACCEBEF2DB1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95A0CC-E02A-9149-94A1-0145AC53490B}" type="datetimeFigureOut">
              <a:rPr lang="en-US" smtClean="0"/>
              <a:t>11/8/12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96E8C-C6FC-7B4C-B852-ACCEBEF2DB1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95A0CC-E02A-9149-94A1-0145AC53490B}" type="datetimeFigureOut">
              <a:rPr lang="en-US" smtClean="0"/>
              <a:t>11/8/12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96E8C-C6FC-7B4C-B852-ACCEBEF2DB1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D95A0CC-E02A-9149-94A1-0145AC53490B}" type="datetimeFigureOut">
              <a:rPr lang="en-US" smtClean="0"/>
              <a:t>11/8/12</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D096E8C-C6FC-7B4C-B852-ACCEBEF2DB15}"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Effective Rehearsal Techniques</a:t>
            </a:r>
            <a:endParaRPr lang="en-US" dirty="0"/>
          </a:p>
        </p:txBody>
      </p:sp>
    </p:spTree>
    <p:extLst>
      <p:ext uri="{BB962C8B-B14F-4D97-AF65-F5344CB8AC3E}">
        <p14:creationId xmlns:p14="http://schemas.microsoft.com/office/powerpoint/2010/main" val="212661559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Environment Conductive to Learning</a:t>
            </a:r>
            <a:endParaRPr lang="en-US" dirty="0"/>
          </a:p>
        </p:txBody>
      </p:sp>
      <p:sp>
        <p:nvSpPr>
          <p:cNvPr id="3" name="Content Placeholder 2"/>
          <p:cNvSpPr>
            <a:spLocks noGrp="1"/>
          </p:cNvSpPr>
          <p:nvPr>
            <p:ph idx="1"/>
          </p:nvPr>
        </p:nvSpPr>
        <p:spPr/>
        <p:txBody>
          <a:bodyPr>
            <a:normAutofit/>
          </a:bodyPr>
          <a:lstStyle/>
          <a:p>
            <a:r>
              <a:rPr lang="en-US" sz="2800" dirty="0" smtClean="0"/>
              <a:t>Neat, clean, uncluttered</a:t>
            </a:r>
          </a:p>
          <a:p>
            <a:r>
              <a:rPr lang="en-US" sz="2800" dirty="0" smtClean="0"/>
              <a:t>Organized and functional</a:t>
            </a:r>
          </a:p>
          <a:p>
            <a:r>
              <a:rPr lang="en-US" sz="2800" dirty="0" smtClean="0"/>
              <a:t>Free of outside noise and distraction (aural or visual)</a:t>
            </a:r>
          </a:p>
          <a:p>
            <a:pPr marL="0" indent="0">
              <a:buNone/>
            </a:pPr>
            <a:endParaRPr lang="en-US" sz="2800" dirty="0" smtClean="0"/>
          </a:p>
        </p:txBody>
      </p:sp>
    </p:spTree>
    <p:extLst>
      <p:ext uri="{BB962C8B-B14F-4D97-AF65-F5344CB8AC3E}">
        <p14:creationId xmlns:p14="http://schemas.microsoft.com/office/powerpoint/2010/main" val="15109328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Organize Space</a:t>
            </a:r>
            <a:endParaRPr lang="en-US" dirty="0"/>
          </a:p>
        </p:txBody>
      </p:sp>
      <p:sp>
        <p:nvSpPr>
          <p:cNvPr id="3" name="Content Placeholder 2"/>
          <p:cNvSpPr>
            <a:spLocks noGrp="1"/>
          </p:cNvSpPr>
          <p:nvPr>
            <p:ph idx="1"/>
          </p:nvPr>
        </p:nvSpPr>
        <p:spPr/>
        <p:txBody>
          <a:bodyPr/>
          <a:lstStyle/>
          <a:p>
            <a:r>
              <a:rPr lang="en-US" sz="2800" dirty="0"/>
              <a:t>Make certain that you don’t waste time with setup/teardown, if it can be done in advance.  Put out stands, chairs, </a:t>
            </a:r>
            <a:endParaRPr lang="en-US" sz="2800" dirty="0" smtClean="0"/>
          </a:p>
          <a:p>
            <a:pPr lvl="0"/>
            <a:r>
              <a:rPr lang="en-US" sz="2800" dirty="0"/>
              <a:t>Assign responsibilities to students for percussion equipment and other large items.  </a:t>
            </a:r>
          </a:p>
          <a:p>
            <a:endParaRPr lang="en-US" dirty="0"/>
          </a:p>
        </p:txBody>
      </p:sp>
    </p:spTree>
    <p:extLst>
      <p:ext uri="{BB962C8B-B14F-4D97-AF65-F5344CB8AC3E}">
        <p14:creationId xmlns:p14="http://schemas.microsoft.com/office/powerpoint/2010/main" val="158709148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Organize Music </a:t>
            </a:r>
            <a:endParaRPr lang="en-US" dirty="0"/>
          </a:p>
        </p:txBody>
      </p:sp>
      <p:sp>
        <p:nvSpPr>
          <p:cNvPr id="3" name="Content Placeholder 2"/>
          <p:cNvSpPr>
            <a:spLocks noGrp="1"/>
          </p:cNvSpPr>
          <p:nvPr>
            <p:ph idx="1"/>
          </p:nvPr>
        </p:nvSpPr>
        <p:spPr/>
        <p:txBody>
          <a:bodyPr>
            <a:normAutofit/>
          </a:bodyPr>
          <a:lstStyle/>
          <a:p>
            <a:r>
              <a:rPr lang="en-US" sz="2800" dirty="0" smtClean="0"/>
              <a:t> </a:t>
            </a:r>
            <a:r>
              <a:rPr lang="en-US" sz="2800" dirty="0"/>
              <a:t>Make certain music, folders, parts, etc. are available.  Consider having a librarian so you don’t have to stop rehearsal to get parts. </a:t>
            </a:r>
          </a:p>
        </p:txBody>
      </p:sp>
    </p:spTree>
    <p:extLst>
      <p:ext uri="{BB962C8B-B14F-4D97-AF65-F5344CB8AC3E}">
        <p14:creationId xmlns:p14="http://schemas.microsoft.com/office/powerpoint/2010/main" val="198348294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Prepare Your Plan for Rehearsal</a:t>
            </a:r>
            <a:endParaRPr lang="en-US" dirty="0"/>
          </a:p>
        </p:txBody>
      </p:sp>
      <p:sp>
        <p:nvSpPr>
          <p:cNvPr id="3" name="Content Placeholder 2"/>
          <p:cNvSpPr>
            <a:spLocks noGrp="1"/>
          </p:cNvSpPr>
          <p:nvPr>
            <p:ph idx="1"/>
          </p:nvPr>
        </p:nvSpPr>
        <p:spPr/>
        <p:txBody>
          <a:bodyPr/>
          <a:lstStyle/>
          <a:p>
            <a:r>
              <a:rPr lang="en-US" dirty="0" smtClean="0"/>
              <a:t>Set conceptual goals. (What musical learning will take place</a:t>
            </a:r>
            <a:r>
              <a:rPr lang="en-US" dirty="0" smtClean="0">
                <a:latin typeface="Times New Roman"/>
                <a:cs typeface="Times New Roman"/>
              </a:rPr>
              <a:t>?</a:t>
            </a:r>
            <a:r>
              <a:rPr lang="en-US" dirty="0" smtClean="0"/>
              <a:t>)</a:t>
            </a:r>
          </a:p>
          <a:p>
            <a:r>
              <a:rPr lang="en-US" dirty="0" smtClean="0"/>
              <a:t>Study scores or method book(s) to be used in instruction</a:t>
            </a:r>
          </a:p>
          <a:p>
            <a:r>
              <a:rPr lang="en-US" dirty="0" smtClean="0"/>
              <a:t>Plan for specific instruction related to concept</a:t>
            </a:r>
          </a:p>
          <a:p>
            <a:r>
              <a:rPr lang="en-US" dirty="0" smtClean="0"/>
              <a:t>Prepare supplemental materials as needed</a:t>
            </a:r>
          </a:p>
        </p:txBody>
      </p:sp>
    </p:spTree>
    <p:extLst>
      <p:ext uri="{BB962C8B-B14F-4D97-AF65-F5344CB8AC3E}">
        <p14:creationId xmlns:p14="http://schemas.microsoft.com/office/powerpoint/2010/main" val="227008651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Prepare your Plan for Rehearsal </a:t>
            </a:r>
            <a:r>
              <a:rPr lang="en-US" dirty="0"/>
              <a:t>C</a:t>
            </a:r>
            <a:r>
              <a:rPr lang="en-US" dirty="0" smtClean="0"/>
              <a:t>ontinued</a:t>
            </a:r>
            <a:endParaRPr lang="en-US" dirty="0"/>
          </a:p>
        </p:txBody>
      </p:sp>
      <p:sp>
        <p:nvSpPr>
          <p:cNvPr id="3" name="Content Placeholder 2"/>
          <p:cNvSpPr>
            <a:spLocks noGrp="1"/>
          </p:cNvSpPr>
          <p:nvPr>
            <p:ph idx="1"/>
          </p:nvPr>
        </p:nvSpPr>
        <p:spPr/>
        <p:txBody>
          <a:bodyPr/>
          <a:lstStyle/>
          <a:p>
            <a:r>
              <a:rPr lang="en-US" sz="2800" dirty="0" smtClean="0"/>
              <a:t>Apply what students have learned</a:t>
            </a:r>
          </a:p>
          <a:p>
            <a:r>
              <a:rPr lang="en-US" sz="2800" dirty="0" smtClean="0"/>
              <a:t>Practice the evaluation</a:t>
            </a:r>
          </a:p>
          <a:p>
            <a:r>
              <a:rPr lang="en-US" sz="2800" dirty="0" smtClean="0"/>
              <a:t>Evaluate and assess your teaching and their learning</a:t>
            </a:r>
          </a:p>
          <a:p>
            <a:r>
              <a:rPr lang="en-US" sz="2800" dirty="0" smtClean="0"/>
              <a:t>Provide assessment feedback to students</a:t>
            </a:r>
          </a:p>
          <a:p>
            <a:r>
              <a:rPr lang="en-US" sz="2800" dirty="0" smtClean="0"/>
              <a:t>Reflect after each rehearsal</a:t>
            </a:r>
          </a:p>
          <a:p>
            <a:pPr lvl="1"/>
            <a:r>
              <a:rPr lang="en-US" sz="2400" dirty="0" smtClean="0"/>
              <a:t>What did we accomplish?</a:t>
            </a:r>
          </a:p>
          <a:p>
            <a:pPr lvl="1"/>
            <a:r>
              <a:rPr lang="en-US" sz="2400" dirty="0" smtClean="0"/>
              <a:t>What is undone?</a:t>
            </a:r>
            <a:endParaRPr lang="en-US" sz="2400" dirty="0"/>
          </a:p>
        </p:txBody>
      </p:sp>
    </p:spTree>
    <p:extLst>
      <p:ext uri="{BB962C8B-B14F-4D97-AF65-F5344CB8AC3E}">
        <p14:creationId xmlns:p14="http://schemas.microsoft.com/office/powerpoint/2010/main" val="11907749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Score Preparation </a:t>
            </a:r>
            <a:endParaRPr lang="en-US" dirty="0"/>
          </a:p>
        </p:txBody>
      </p:sp>
      <p:sp>
        <p:nvSpPr>
          <p:cNvPr id="3" name="Content Placeholder 2"/>
          <p:cNvSpPr>
            <a:spLocks noGrp="1"/>
          </p:cNvSpPr>
          <p:nvPr>
            <p:ph idx="1"/>
          </p:nvPr>
        </p:nvSpPr>
        <p:spPr/>
        <p:txBody>
          <a:bodyPr/>
          <a:lstStyle/>
          <a:p>
            <a:pPr lvl="0"/>
            <a:r>
              <a:rPr lang="en-US" sz="2800" dirty="0"/>
              <a:t>Rehearsal runs better when the conductor knows the score.  Mark cues.  Memorization is recommended.</a:t>
            </a:r>
          </a:p>
          <a:p>
            <a:endParaRPr lang="en-US" dirty="0"/>
          </a:p>
        </p:txBody>
      </p:sp>
    </p:spTree>
    <p:extLst>
      <p:ext uri="{BB962C8B-B14F-4D97-AF65-F5344CB8AC3E}">
        <p14:creationId xmlns:p14="http://schemas.microsoft.com/office/powerpoint/2010/main" val="42406531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Anticipate Problems </a:t>
            </a:r>
            <a:endParaRPr lang="en-US" dirty="0"/>
          </a:p>
        </p:txBody>
      </p:sp>
      <p:sp>
        <p:nvSpPr>
          <p:cNvPr id="3" name="Content Placeholder 2"/>
          <p:cNvSpPr>
            <a:spLocks noGrp="1"/>
          </p:cNvSpPr>
          <p:nvPr>
            <p:ph idx="1"/>
          </p:nvPr>
        </p:nvSpPr>
        <p:spPr/>
        <p:txBody>
          <a:bodyPr>
            <a:normAutofit/>
          </a:bodyPr>
          <a:lstStyle/>
          <a:p>
            <a:r>
              <a:rPr lang="en-US" sz="2800" dirty="0"/>
              <a:t>You can anticipate that students will have trouble with key signatures, complex rhythms and draw their attention to them. </a:t>
            </a:r>
          </a:p>
        </p:txBody>
      </p:sp>
    </p:spTree>
    <p:extLst>
      <p:ext uri="{BB962C8B-B14F-4D97-AF65-F5344CB8AC3E}">
        <p14:creationId xmlns:p14="http://schemas.microsoft.com/office/powerpoint/2010/main" val="248129565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Design Solutions </a:t>
            </a:r>
            <a:endParaRPr lang="en-US" dirty="0"/>
          </a:p>
        </p:txBody>
      </p:sp>
      <p:sp>
        <p:nvSpPr>
          <p:cNvPr id="3" name="Content Placeholder 2"/>
          <p:cNvSpPr>
            <a:spLocks noGrp="1"/>
          </p:cNvSpPr>
          <p:nvPr>
            <p:ph idx="1"/>
          </p:nvPr>
        </p:nvSpPr>
        <p:spPr/>
        <p:txBody>
          <a:bodyPr/>
          <a:lstStyle/>
          <a:p>
            <a:pPr lvl="0"/>
            <a:r>
              <a:rPr lang="en-US" sz="2800" dirty="0"/>
              <a:t>Incorporate technical problems from the score into the scale warm-ups.</a:t>
            </a:r>
          </a:p>
          <a:p>
            <a:endParaRPr lang="en-US" dirty="0"/>
          </a:p>
        </p:txBody>
      </p:sp>
    </p:spTree>
    <p:extLst>
      <p:ext uri="{BB962C8B-B14F-4D97-AF65-F5344CB8AC3E}">
        <p14:creationId xmlns:p14="http://schemas.microsoft.com/office/powerpoint/2010/main" val="51306689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Warm-up </a:t>
            </a:r>
            <a:endParaRPr lang="en-US" dirty="0"/>
          </a:p>
        </p:txBody>
      </p:sp>
      <p:sp>
        <p:nvSpPr>
          <p:cNvPr id="3" name="Content Placeholder 2"/>
          <p:cNvSpPr>
            <a:spLocks noGrp="1"/>
          </p:cNvSpPr>
          <p:nvPr>
            <p:ph idx="1"/>
          </p:nvPr>
        </p:nvSpPr>
        <p:spPr/>
        <p:txBody>
          <a:bodyPr>
            <a:normAutofit/>
          </a:bodyPr>
          <a:lstStyle/>
          <a:p>
            <a:r>
              <a:rPr lang="en-US" sz="2800" dirty="0"/>
              <a:t>Create warm-ups based on technical problems in the score. </a:t>
            </a:r>
          </a:p>
        </p:txBody>
      </p:sp>
    </p:spTree>
    <p:extLst>
      <p:ext uri="{BB962C8B-B14F-4D97-AF65-F5344CB8AC3E}">
        <p14:creationId xmlns:p14="http://schemas.microsoft.com/office/powerpoint/2010/main" val="60213148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System for Rehearsals</a:t>
            </a:r>
            <a:endParaRPr lang="en-US" dirty="0"/>
          </a:p>
        </p:txBody>
      </p:sp>
      <p:sp>
        <p:nvSpPr>
          <p:cNvPr id="3" name="Content Placeholder 2"/>
          <p:cNvSpPr>
            <a:spLocks noGrp="1"/>
          </p:cNvSpPr>
          <p:nvPr>
            <p:ph idx="1"/>
          </p:nvPr>
        </p:nvSpPr>
        <p:spPr/>
        <p:txBody>
          <a:bodyPr>
            <a:noAutofit/>
          </a:bodyPr>
          <a:lstStyle/>
          <a:p>
            <a:r>
              <a:rPr lang="en-US" dirty="0" smtClean="0"/>
              <a:t>How to enter the room</a:t>
            </a:r>
          </a:p>
          <a:p>
            <a:r>
              <a:rPr lang="en-US" dirty="0" smtClean="0"/>
              <a:t>Where to find the list of music to be rehearsed that day</a:t>
            </a:r>
          </a:p>
          <a:p>
            <a:r>
              <a:rPr lang="en-US" dirty="0" smtClean="0"/>
              <a:t>Where to check for other important announcements and information (on the board)</a:t>
            </a:r>
          </a:p>
          <a:p>
            <a:r>
              <a:rPr lang="en-US" dirty="0" smtClean="0"/>
              <a:t>How to get instruments from storage area</a:t>
            </a:r>
          </a:p>
          <a:p>
            <a:r>
              <a:rPr lang="en-US" dirty="0" smtClean="0"/>
              <a:t>How and where to store empty cases</a:t>
            </a:r>
          </a:p>
          <a:p>
            <a:r>
              <a:rPr lang="en-US" dirty="0" smtClean="0"/>
              <a:t>Process for making or adjusting set (chairs and stands)</a:t>
            </a:r>
          </a:p>
          <a:p>
            <a:r>
              <a:rPr lang="en-US" dirty="0" smtClean="0"/>
              <a:t>Procedure in the case of tardiness or absence (immediate and follow-up)</a:t>
            </a:r>
            <a:endParaRPr lang="en-US" dirty="0"/>
          </a:p>
        </p:txBody>
      </p:sp>
    </p:spTree>
    <p:extLst>
      <p:ext uri="{BB962C8B-B14F-4D97-AF65-F5344CB8AC3E}">
        <p14:creationId xmlns:p14="http://schemas.microsoft.com/office/powerpoint/2010/main" val="268004183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4400" dirty="0" smtClean="0">
                <a:effectLst/>
              </a:rPr>
              <a:t>Develop a Routine for Warm-Up</a:t>
            </a:r>
            <a:br>
              <a:rPr lang="en-US" sz="4400" dirty="0" smtClean="0">
                <a:effectLst/>
              </a:rPr>
            </a:br>
            <a:endParaRPr lang="en-US" sz="4400" dirty="0"/>
          </a:p>
        </p:txBody>
      </p:sp>
      <p:sp>
        <p:nvSpPr>
          <p:cNvPr id="3" name="Content Placeholder 2"/>
          <p:cNvSpPr>
            <a:spLocks noGrp="1"/>
          </p:cNvSpPr>
          <p:nvPr>
            <p:ph idx="1"/>
          </p:nvPr>
        </p:nvSpPr>
        <p:spPr/>
        <p:txBody>
          <a:bodyPr/>
          <a:lstStyle/>
          <a:p>
            <a:pPr lvl="1"/>
            <a:r>
              <a:rPr lang="en-US" sz="2800" dirty="0"/>
              <a:t>Scales</a:t>
            </a:r>
          </a:p>
          <a:p>
            <a:pPr lvl="1"/>
            <a:r>
              <a:rPr lang="en-US" sz="2800" dirty="0"/>
              <a:t>Chorales</a:t>
            </a:r>
          </a:p>
          <a:p>
            <a:pPr lvl="1"/>
            <a:r>
              <a:rPr lang="en-US" sz="2800" dirty="0" smtClean="0"/>
              <a:t>Rhythms</a:t>
            </a:r>
          </a:p>
          <a:p>
            <a:pPr lvl="1"/>
            <a:r>
              <a:rPr lang="en-US" sz="2800" dirty="0" smtClean="0"/>
              <a:t>Develop </a:t>
            </a:r>
            <a:r>
              <a:rPr lang="en-US" sz="2800" dirty="0"/>
              <a:t>a routine for tuning.  Do the same procedure every time.  Tune after warm-up.</a:t>
            </a:r>
          </a:p>
          <a:p>
            <a:pPr marL="457200" lvl="1" indent="0">
              <a:buNone/>
            </a:pPr>
            <a:endParaRPr lang="en-US" sz="2800" dirty="0"/>
          </a:p>
          <a:p>
            <a:endParaRPr lang="en-US" dirty="0"/>
          </a:p>
        </p:txBody>
      </p:sp>
    </p:spTree>
    <p:extLst>
      <p:ext uri="{BB962C8B-B14F-4D97-AF65-F5344CB8AC3E}">
        <p14:creationId xmlns:p14="http://schemas.microsoft.com/office/powerpoint/2010/main" val="405452232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3200" dirty="0">
                <a:effectLst/>
              </a:rPr>
              <a:t>Diagnose </a:t>
            </a:r>
            <a:r>
              <a:rPr lang="en-US" sz="3200" dirty="0" smtClean="0">
                <a:effectLst/>
              </a:rPr>
              <a:t>Problems </a:t>
            </a:r>
            <a:r>
              <a:rPr lang="en-US" sz="3200" dirty="0">
                <a:effectLst/>
              </a:rPr>
              <a:t>and </a:t>
            </a:r>
            <a:r>
              <a:rPr lang="en-US" sz="3200" dirty="0" smtClean="0">
                <a:effectLst/>
              </a:rPr>
              <a:t>Prescribe </a:t>
            </a:r>
            <a:r>
              <a:rPr lang="en-US" sz="3200" dirty="0">
                <a:effectLst/>
              </a:rPr>
              <a:t>S</a:t>
            </a:r>
            <a:r>
              <a:rPr lang="en-US" sz="3200" dirty="0" smtClean="0">
                <a:effectLst/>
              </a:rPr>
              <a:t>olutions</a:t>
            </a:r>
            <a:r>
              <a:rPr lang="en-US" sz="3200" dirty="0">
                <a:effectLst/>
              </a:rPr>
              <a:t>.</a:t>
            </a:r>
            <a:br>
              <a:rPr lang="en-US" sz="3200" dirty="0">
                <a:effectLst/>
              </a:rPr>
            </a:br>
            <a:endParaRPr lang="en-US" sz="3200" dirty="0"/>
          </a:p>
        </p:txBody>
      </p:sp>
      <p:sp>
        <p:nvSpPr>
          <p:cNvPr id="3" name="Content Placeholder 2"/>
          <p:cNvSpPr>
            <a:spLocks noGrp="1"/>
          </p:cNvSpPr>
          <p:nvPr>
            <p:ph idx="1"/>
          </p:nvPr>
        </p:nvSpPr>
        <p:spPr/>
        <p:txBody>
          <a:bodyPr>
            <a:normAutofit/>
          </a:bodyPr>
          <a:lstStyle/>
          <a:p>
            <a:r>
              <a:rPr lang="en-US" sz="4400" dirty="0"/>
              <a:t>Those you don’t need to fix.</a:t>
            </a:r>
          </a:p>
          <a:p>
            <a:r>
              <a:rPr lang="en-US" sz="4400" dirty="0"/>
              <a:t>Those you can fix quickly</a:t>
            </a:r>
          </a:p>
          <a:p>
            <a:r>
              <a:rPr lang="en-US" sz="4400" dirty="0"/>
              <a:t>Those you can’t fix </a:t>
            </a:r>
            <a:r>
              <a:rPr lang="en-US" sz="4400" dirty="0" smtClean="0"/>
              <a:t>today</a:t>
            </a:r>
            <a:endParaRPr lang="en-US" sz="4400" dirty="0" smtClean="0"/>
          </a:p>
        </p:txBody>
      </p:sp>
    </p:spTree>
    <p:extLst>
      <p:ext uri="{BB962C8B-B14F-4D97-AF65-F5344CB8AC3E}">
        <p14:creationId xmlns:p14="http://schemas.microsoft.com/office/powerpoint/2010/main" val="251460136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4800" dirty="0" smtClean="0">
                <a:effectLst/>
              </a:rPr>
              <a:t>Rehearsal Tips</a:t>
            </a:r>
            <a:endParaRPr lang="en-US" sz="4800" dirty="0"/>
          </a:p>
        </p:txBody>
      </p:sp>
      <p:sp>
        <p:nvSpPr>
          <p:cNvPr id="3" name="Content Placeholder 2"/>
          <p:cNvSpPr>
            <a:spLocks noGrp="1"/>
          </p:cNvSpPr>
          <p:nvPr>
            <p:ph idx="1"/>
          </p:nvPr>
        </p:nvSpPr>
        <p:spPr/>
        <p:txBody>
          <a:bodyPr>
            <a:normAutofit/>
          </a:bodyPr>
          <a:lstStyle/>
          <a:p>
            <a:r>
              <a:rPr lang="en-US" sz="3600" dirty="0" smtClean="0"/>
              <a:t>Eliminate </a:t>
            </a:r>
            <a:r>
              <a:rPr lang="en-US" sz="3600" dirty="0"/>
              <a:t>dead time for students.  If you’re working with another section, give them something to do (hum their parts, while you work out the others, look ahead in the score to mentally rehearse upcoming sections) </a:t>
            </a:r>
            <a:endParaRPr lang="en-US" sz="3600" dirty="0" smtClean="0"/>
          </a:p>
        </p:txBody>
      </p:sp>
    </p:spTree>
    <p:extLst>
      <p:ext uri="{BB962C8B-B14F-4D97-AF65-F5344CB8AC3E}">
        <p14:creationId xmlns:p14="http://schemas.microsoft.com/office/powerpoint/2010/main" val="68737808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4800" dirty="0" smtClean="0">
                <a:effectLst/>
              </a:rPr>
              <a:t>Rehearsal Tips</a:t>
            </a:r>
            <a:endParaRPr lang="en-US" sz="4800" dirty="0"/>
          </a:p>
        </p:txBody>
      </p:sp>
      <p:sp>
        <p:nvSpPr>
          <p:cNvPr id="3" name="Content Placeholder 2"/>
          <p:cNvSpPr>
            <a:spLocks noGrp="1"/>
          </p:cNvSpPr>
          <p:nvPr>
            <p:ph idx="1"/>
          </p:nvPr>
        </p:nvSpPr>
        <p:spPr/>
        <p:txBody>
          <a:bodyPr>
            <a:normAutofit/>
          </a:bodyPr>
          <a:lstStyle/>
          <a:p>
            <a:r>
              <a:rPr lang="en-US" sz="3600" dirty="0" smtClean="0"/>
              <a:t>Repeat </a:t>
            </a:r>
            <a:r>
              <a:rPr lang="en-US" sz="3600" dirty="0"/>
              <a:t>instructions on where to start, immediately before you play.</a:t>
            </a:r>
            <a:endParaRPr lang="en-US" sz="3600" dirty="0" smtClean="0"/>
          </a:p>
          <a:p>
            <a:pPr lvl="1"/>
            <a:endParaRPr lang="en-US" sz="2800" dirty="0"/>
          </a:p>
          <a:p>
            <a:pPr lvl="1"/>
            <a:endParaRPr lang="en-US" sz="2800" dirty="0"/>
          </a:p>
          <a:p>
            <a:endParaRPr lang="en-US" dirty="0"/>
          </a:p>
        </p:txBody>
      </p:sp>
    </p:spTree>
    <p:extLst>
      <p:ext uri="{BB962C8B-B14F-4D97-AF65-F5344CB8AC3E}">
        <p14:creationId xmlns:p14="http://schemas.microsoft.com/office/powerpoint/2010/main" val="413459511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4800" dirty="0" smtClean="0">
                <a:effectLst/>
              </a:rPr>
              <a:t>Rehearsal Tips</a:t>
            </a:r>
            <a:endParaRPr lang="en-US" sz="4800" dirty="0"/>
          </a:p>
        </p:txBody>
      </p:sp>
      <p:sp>
        <p:nvSpPr>
          <p:cNvPr id="3" name="Content Placeholder 2"/>
          <p:cNvSpPr>
            <a:spLocks noGrp="1"/>
          </p:cNvSpPr>
          <p:nvPr>
            <p:ph idx="1"/>
          </p:nvPr>
        </p:nvSpPr>
        <p:spPr/>
        <p:txBody>
          <a:bodyPr>
            <a:normAutofit lnSpcReduction="10000"/>
          </a:bodyPr>
          <a:lstStyle/>
          <a:p>
            <a:r>
              <a:rPr lang="en-US" sz="3600" dirty="0" smtClean="0"/>
              <a:t>Watch the clock.  Know how much time you have left and whether it’s realistic to get through what you planned (or are currently working)</a:t>
            </a:r>
          </a:p>
          <a:p>
            <a:r>
              <a:rPr lang="en-US" sz="3600" dirty="0" smtClean="0"/>
              <a:t>Determine</a:t>
            </a:r>
            <a:r>
              <a:rPr lang="en-US" sz="3600" dirty="0" smtClean="0"/>
              <a:t> if you need continue in the same vein or need to rethink your goals for the period.</a:t>
            </a:r>
            <a:endParaRPr lang="en-US" sz="3600" dirty="0" smtClean="0"/>
          </a:p>
          <a:p>
            <a:pPr lvl="1"/>
            <a:endParaRPr lang="en-US" sz="2800" dirty="0"/>
          </a:p>
          <a:p>
            <a:pPr lvl="1"/>
            <a:endParaRPr lang="en-US" sz="2800" dirty="0"/>
          </a:p>
          <a:p>
            <a:endParaRPr lang="en-US" dirty="0"/>
          </a:p>
        </p:txBody>
      </p:sp>
    </p:spTree>
    <p:extLst>
      <p:ext uri="{BB962C8B-B14F-4D97-AF65-F5344CB8AC3E}">
        <p14:creationId xmlns:p14="http://schemas.microsoft.com/office/powerpoint/2010/main" val="88990047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Rehearsal </a:t>
            </a:r>
            <a:r>
              <a:rPr lang="en-US" dirty="0" smtClean="0">
                <a:effectLst/>
              </a:rPr>
              <a:t>Techniques </a:t>
            </a:r>
            <a:endParaRPr lang="en-US" dirty="0"/>
          </a:p>
        </p:txBody>
      </p:sp>
      <p:sp>
        <p:nvSpPr>
          <p:cNvPr id="3" name="Content Placeholder 2"/>
          <p:cNvSpPr>
            <a:spLocks noGrp="1"/>
          </p:cNvSpPr>
          <p:nvPr>
            <p:ph idx="1"/>
          </p:nvPr>
        </p:nvSpPr>
        <p:spPr/>
        <p:txBody>
          <a:bodyPr>
            <a:normAutofit fontScale="70000" lnSpcReduction="20000"/>
          </a:bodyPr>
          <a:lstStyle/>
          <a:p>
            <a:pPr lvl="1"/>
            <a:r>
              <a:rPr lang="en-US" sz="3600" dirty="0"/>
              <a:t>Sing a </a:t>
            </a:r>
            <a:r>
              <a:rPr lang="en-US" sz="3600" dirty="0" smtClean="0"/>
              <a:t>short rhythmic </a:t>
            </a:r>
            <a:r>
              <a:rPr lang="en-US" sz="3600" dirty="0"/>
              <a:t>fragment with the correct rhythm and articulations (have students play it three times, immediately afterward).</a:t>
            </a:r>
          </a:p>
          <a:p>
            <a:pPr lvl="1"/>
            <a:r>
              <a:rPr lang="en-US" sz="3600" dirty="0"/>
              <a:t>Have students speak </a:t>
            </a:r>
            <a:r>
              <a:rPr lang="en-US" sz="3600" dirty="0" smtClean="0"/>
              <a:t>and/or count rhythms</a:t>
            </a:r>
            <a:r>
              <a:rPr lang="en-US" sz="3600" dirty="0"/>
              <a:t>.</a:t>
            </a:r>
          </a:p>
          <a:p>
            <a:pPr lvl="1"/>
            <a:r>
              <a:rPr lang="en-US" sz="3600" dirty="0"/>
              <a:t>Have students sing parts – then play them!</a:t>
            </a:r>
          </a:p>
          <a:p>
            <a:pPr lvl="1"/>
            <a:r>
              <a:rPr lang="en-US" sz="3600" dirty="0"/>
              <a:t>Choir – look for unison rhythms and melodies and don’t rehearse </a:t>
            </a:r>
            <a:r>
              <a:rPr lang="en-US" sz="3600" dirty="0" smtClean="0"/>
              <a:t>things </a:t>
            </a:r>
            <a:r>
              <a:rPr lang="en-US" sz="3600" dirty="0"/>
              <a:t>twice, when you could rehearse them just once.</a:t>
            </a:r>
          </a:p>
          <a:p>
            <a:pPr lvl="1"/>
            <a:r>
              <a:rPr lang="en-US" sz="3600" dirty="0"/>
              <a:t>Don’t rehearse what you don’t need to.</a:t>
            </a:r>
          </a:p>
          <a:p>
            <a:pPr lvl="1"/>
            <a:r>
              <a:rPr lang="en-US" sz="3600" dirty="0"/>
              <a:t>Put as much as you can into the students hands to practice beforehand.  A big part of your job is to inspire practice!</a:t>
            </a:r>
          </a:p>
          <a:p>
            <a:endParaRPr lang="en-US" dirty="0"/>
          </a:p>
        </p:txBody>
      </p:sp>
    </p:spTree>
    <p:extLst>
      <p:ext uri="{BB962C8B-B14F-4D97-AF65-F5344CB8AC3E}">
        <p14:creationId xmlns:p14="http://schemas.microsoft.com/office/powerpoint/2010/main" val="184325876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What to </a:t>
            </a:r>
            <a:r>
              <a:rPr lang="en-US" dirty="0" smtClean="0">
                <a:effectLst/>
              </a:rPr>
              <a:t>Listen </a:t>
            </a:r>
            <a:r>
              <a:rPr lang="en-US" dirty="0">
                <a:effectLst/>
              </a:rPr>
              <a:t>for in </a:t>
            </a:r>
            <a:r>
              <a:rPr lang="en-US" dirty="0" smtClean="0">
                <a:effectLst/>
              </a:rPr>
              <a:t>Rehearsal </a:t>
            </a:r>
            <a:endParaRPr lang="en-US" dirty="0"/>
          </a:p>
        </p:txBody>
      </p:sp>
      <p:sp>
        <p:nvSpPr>
          <p:cNvPr id="3" name="Content Placeholder 2"/>
          <p:cNvSpPr>
            <a:spLocks noGrp="1"/>
          </p:cNvSpPr>
          <p:nvPr>
            <p:ph idx="1"/>
          </p:nvPr>
        </p:nvSpPr>
        <p:spPr/>
        <p:txBody>
          <a:bodyPr>
            <a:noAutofit/>
          </a:bodyPr>
          <a:lstStyle/>
          <a:p>
            <a:pPr lvl="1"/>
            <a:r>
              <a:rPr lang="en-US" sz="2000" dirty="0"/>
              <a:t>Band</a:t>
            </a:r>
          </a:p>
          <a:p>
            <a:pPr lvl="2"/>
            <a:r>
              <a:rPr lang="en-US" sz="2000" dirty="0"/>
              <a:t>Tone</a:t>
            </a:r>
          </a:p>
          <a:p>
            <a:pPr lvl="2"/>
            <a:r>
              <a:rPr lang="en-US" sz="2000" dirty="0"/>
              <a:t>Balance </a:t>
            </a:r>
          </a:p>
          <a:p>
            <a:pPr lvl="2"/>
            <a:r>
              <a:rPr lang="en-US" sz="2000" dirty="0"/>
              <a:t>Blend</a:t>
            </a:r>
          </a:p>
          <a:p>
            <a:pPr lvl="2"/>
            <a:r>
              <a:rPr lang="en-US" sz="2000" dirty="0"/>
              <a:t>Intonation</a:t>
            </a:r>
          </a:p>
          <a:p>
            <a:pPr lvl="2"/>
            <a:r>
              <a:rPr lang="en-US" sz="2000" dirty="0"/>
              <a:t>Rhythmic precision</a:t>
            </a:r>
          </a:p>
          <a:p>
            <a:pPr lvl="2"/>
            <a:r>
              <a:rPr lang="en-US" sz="2000" dirty="0"/>
              <a:t>Correct notes</a:t>
            </a:r>
          </a:p>
          <a:p>
            <a:pPr lvl="2"/>
            <a:r>
              <a:rPr lang="en-US" sz="2000" dirty="0"/>
              <a:t>Phrasing</a:t>
            </a:r>
          </a:p>
          <a:p>
            <a:pPr lvl="2"/>
            <a:r>
              <a:rPr lang="en-US" sz="2000" dirty="0"/>
              <a:t>Dynamic expression</a:t>
            </a:r>
          </a:p>
          <a:p>
            <a:pPr lvl="2"/>
            <a:r>
              <a:rPr lang="en-US" sz="2000" dirty="0" err="1"/>
              <a:t>Articualtions</a:t>
            </a:r>
            <a:endParaRPr lang="en-US" sz="2000" dirty="0"/>
          </a:p>
          <a:p>
            <a:pPr lvl="2"/>
            <a:r>
              <a:rPr lang="en-US" sz="2000" dirty="0"/>
              <a:t>Stylistic expressions</a:t>
            </a:r>
          </a:p>
          <a:p>
            <a:pPr lvl="2"/>
            <a:r>
              <a:rPr lang="en-US" sz="2000" dirty="0"/>
              <a:t>Musical </a:t>
            </a:r>
            <a:r>
              <a:rPr lang="en-US" sz="2000" dirty="0" smtClean="0"/>
              <a:t>impact</a:t>
            </a:r>
            <a:endParaRPr lang="en-US" sz="2000" dirty="0"/>
          </a:p>
        </p:txBody>
      </p:sp>
    </p:spTree>
    <p:extLst>
      <p:ext uri="{BB962C8B-B14F-4D97-AF65-F5344CB8AC3E}">
        <p14:creationId xmlns:p14="http://schemas.microsoft.com/office/powerpoint/2010/main" val="211846810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Listen for in Rehearsal </a:t>
            </a:r>
            <a:r>
              <a:rPr lang="en-US" dirty="0"/>
              <a:t>C</a:t>
            </a:r>
            <a:r>
              <a:rPr lang="en-US" dirty="0" smtClean="0"/>
              <a:t>ontinued</a:t>
            </a:r>
            <a:endParaRPr lang="en-US" dirty="0"/>
          </a:p>
        </p:txBody>
      </p:sp>
      <p:sp>
        <p:nvSpPr>
          <p:cNvPr id="3" name="Content Placeholder 2"/>
          <p:cNvSpPr>
            <a:spLocks noGrp="1"/>
          </p:cNvSpPr>
          <p:nvPr>
            <p:ph idx="1"/>
          </p:nvPr>
        </p:nvSpPr>
        <p:spPr/>
        <p:txBody>
          <a:bodyPr>
            <a:normAutofit/>
          </a:bodyPr>
          <a:lstStyle/>
          <a:p>
            <a:pPr lvl="1"/>
            <a:r>
              <a:rPr lang="en-US" sz="3200" dirty="0"/>
              <a:t>Choir</a:t>
            </a:r>
          </a:p>
          <a:p>
            <a:pPr lvl="2"/>
            <a:r>
              <a:rPr lang="en-US" sz="3200" dirty="0"/>
              <a:t>All the above</a:t>
            </a:r>
          </a:p>
          <a:p>
            <a:pPr lvl="2"/>
            <a:r>
              <a:rPr lang="en-US" sz="3200" dirty="0"/>
              <a:t>Consonants release together</a:t>
            </a:r>
          </a:p>
          <a:p>
            <a:pPr lvl="2"/>
            <a:r>
              <a:rPr lang="en-US" sz="3200" dirty="0"/>
              <a:t>Pronunciation </a:t>
            </a:r>
          </a:p>
        </p:txBody>
      </p:sp>
    </p:spTree>
    <p:extLst>
      <p:ext uri="{BB962C8B-B14F-4D97-AF65-F5344CB8AC3E}">
        <p14:creationId xmlns:p14="http://schemas.microsoft.com/office/powerpoint/2010/main" val="369885558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Rehearsal Policies and Procedures (Rules)</a:t>
            </a:r>
            <a:endParaRPr lang="en-US" dirty="0"/>
          </a:p>
        </p:txBody>
      </p:sp>
      <p:sp>
        <p:nvSpPr>
          <p:cNvPr id="3" name="Content Placeholder 2"/>
          <p:cNvSpPr>
            <a:spLocks noGrp="1"/>
          </p:cNvSpPr>
          <p:nvPr>
            <p:ph idx="1"/>
          </p:nvPr>
        </p:nvSpPr>
        <p:spPr/>
        <p:txBody>
          <a:bodyPr>
            <a:normAutofit fontScale="92500"/>
          </a:bodyPr>
          <a:lstStyle/>
          <a:p>
            <a:r>
              <a:rPr lang="en-US" sz="2600" dirty="0" smtClean="0"/>
              <a:t>Required </a:t>
            </a:r>
            <a:r>
              <a:rPr lang="en-US" sz="2600" dirty="0" smtClean="0"/>
              <a:t>items for rehearsal</a:t>
            </a:r>
          </a:p>
          <a:p>
            <a:pPr lvl="1"/>
            <a:r>
              <a:rPr lang="en-US" sz="2200" dirty="0" smtClean="0"/>
              <a:t>Instrument</a:t>
            </a:r>
          </a:p>
          <a:p>
            <a:pPr lvl="1"/>
            <a:r>
              <a:rPr lang="en-US" sz="2200" dirty="0" smtClean="0"/>
              <a:t>Music</a:t>
            </a:r>
          </a:p>
          <a:p>
            <a:pPr lvl="1"/>
            <a:r>
              <a:rPr lang="en-US" sz="2200" dirty="0" smtClean="0"/>
              <a:t>Pencil </a:t>
            </a:r>
          </a:p>
          <a:p>
            <a:pPr lvl="1"/>
            <a:r>
              <a:rPr lang="en-US" sz="2200" dirty="0" smtClean="0"/>
              <a:t>Accessories</a:t>
            </a:r>
          </a:p>
          <a:p>
            <a:endParaRPr lang="en-US" sz="2600" dirty="0" smtClean="0"/>
          </a:p>
          <a:p>
            <a:r>
              <a:rPr lang="en-US" sz="2600" dirty="0" smtClean="0"/>
              <a:t>How to start</a:t>
            </a:r>
          </a:p>
          <a:p>
            <a:r>
              <a:rPr lang="en-US" sz="2600" dirty="0" smtClean="0"/>
              <a:t>How to end</a:t>
            </a:r>
          </a:p>
          <a:p>
            <a:pPr marL="0" indent="0">
              <a:buNone/>
            </a:pPr>
            <a:endParaRPr lang="en-US" sz="2600" dirty="0"/>
          </a:p>
          <a:p>
            <a:r>
              <a:rPr lang="en-US" sz="2600" dirty="0"/>
              <a:t>Routine combined with some variation to provide a blend of consistent reinforcement and </a:t>
            </a:r>
            <a:r>
              <a:rPr lang="en-US" sz="2600" dirty="0" smtClean="0"/>
              <a:t>interest</a:t>
            </a:r>
            <a:endParaRPr lang="en-US" sz="2600" dirty="0" smtClean="0"/>
          </a:p>
          <a:p>
            <a:pPr lvl="1"/>
            <a:endParaRPr lang="en-US" sz="2800" dirty="0">
              <a:sym typeface="Wingdings"/>
            </a:endParaRPr>
          </a:p>
          <a:p>
            <a:endParaRPr lang="en-US" sz="2800" dirty="0" smtClean="0"/>
          </a:p>
        </p:txBody>
      </p:sp>
    </p:spTree>
    <p:extLst>
      <p:ext uri="{BB962C8B-B14F-4D97-AF65-F5344CB8AC3E}">
        <p14:creationId xmlns:p14="http://schemas.microsoft.com/office/powerpoint/2010/main" val="141853769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What are the Principles of Quality Band Performance?</a:t>
            </a:r>
            <a:endParaRPr lang="en-US" sz="4800" dirty="0"/>
          </a:p>
        </p:txBody>
      </p:sp>
      <p:sp>
        <p:nvSpPr>
          <p:cNvPr id="3" name="Content Placeholder 2"/>
          <p:cNvSpPr>
            <a:spLocks noGrp="1"/>
          </p:cNvSpPr>
          <p:nvPr>
            <p:ph idx="1"/>
          </p:nvPr>
        </p:nvSpPr>
        <p:spPr/>
        <p:txBody>
          <a:bodyPr>
            <a:normAutofit/>
          </a:bodyPr>
          <a:lstStyle/>
          <a:p>
            <a:r>
              <a:rPr lang="en-US" sz="2200" dirty="0" smtClean="0"/>
              <a:t>Characteristic tone production</a:t>
            </a:r>
          </a:p>
          <a:p>
            <a:r>
              <a:rPr lang="en-US" sz="2200" dirty="0" smtClean="0"/>
              <a:t>Balance</a:t>
            </a:r>
          </a:p>
          <a:p>
            <a:r>
              <a:rPr lang="en-US" sz="2200" dirty="0" smtClean="0"/>
              <a:t>Blend </a:t>
            </a:r>
          </a:p>
          <a:p>
            <a:r>
              <a:rPr lang="en-US" sz="2200" dirty="0" smtClean="0"/>
              <a:t>Intonation</a:t>
            </a:r>
          </a:p>
          <a:p>
            <a:r>
              <a:rPr lang="en-US" sz="2200" dirty="0" smtClean="0"/>
              <a:t>Time(steady, free, or somewhere in between?)</a:t>
            </a:r>
          </a:p>
          <a:p>
            <a:r>
              <a:rPr lang="en-US" sz="2200" dirty="0" smtClean="0"/>
              <a:t>Accuracy (notes and rhythms)</a:t>
            </a:r>
          </a:p>
          <a:p>
            <a:r>
              <a:rPr lang="en-US" sz="2200" dirty="0" smtClean="0"/>
              <a:t>Vertical alignment</a:t>
            </a:r>
          </a:p>
          <a:p>
            <a:r>
              <a:rPr lang="en-US" sz="2200" dirty="0" smtClean="0"/>
              <a:t>Articulation</a:t>
            </a:r>
          </a:p>
          <a:p>
            <a:r>
              <a:rPr lang="en-US" sz="2200" dirty="0" smtClean="0"/>
              <a:t>Interpretation</a:t>
            </a:r>
          </a:p>
          <a:p>
            <a:r>
              <a:rPr lang="en-US" sz="2200" dirty="0" smtClean="0"/>
              <a:t>Style projection</a:t>
            </a:r>
          </a:p>
          <a:p>
            <a:r>
              <a:rPr lang="en-US" sz="2200" dirty="0" smtClean="0"/>
              <a:t>Expression</a:t>
            </a:r>
            <a:endParaRPr lang="en-US" sz="2200" dirty="0"/>
          </a:p>
        </p:txBody>
      </p:sp>
    </p:spTree>
    <p:extLst>
      <p:ext uri="{BB962C8B-B14F-4D97-AF65-F5344CB8AC3E}">
        <p14:creationId xmlns:p14="http://schemas.microsoft.com/office/powerpoint/2010/main" val="372561919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Tone Quality</a:t>
            </a:r>
            <a:endParaRPr lang="en-US" dirty="0"/>
          </a:p>
        </p:txBody>
      </p:sp>
      <p:sp>
        <p:nvSpPr>
          <p:cNvPr id="3" name="Content Placeholder 2"/>
          <p:cNvSpPr>
            <a:spLocks noGrp="1"/>
          </p:cNvSpPr>
          <p:nvPr>
            <p:ph idx="1"/>
          </p:nvPr>
        </p:nvSpPr>
        <p:spPr/>
        <p:txBody>
          <a:bodyPr>
            <a:normAutofit/>
          </a:bodyPr>
          <a:lstStyle/>
          <a:p>
            <a:r>
              <a:rPr lang="en-US" sz="2800" dirty="0" smtClean="0"/>
              <a:t>Set the bar high. Simply insist that they get better- that each individual consistency strives to make a more beautiful sound.</a:t>
            </a:r>
          </a:p>
          <a:p>
            <a:pPr lvl="1"/>
            <a:r>
              <a:rPr lang="en-US" sz="2200" dirty="0" smtClean="0"/>
              <a:t>Give them models. Play great recordings for them. Identify exemplary professional players and ensembles for them to seek out and listen to on their own.</a:t>
            </a:r>
          </a:p>
          <a:p>
            <a:pPr lvl="1"/>
            <a:r>
              <a:rPr lang="en-US" sz="2200" dirty="0" smtClean="0"/>
              <a:t>Identify and expose them to great band programs in your area. Encourage live concert attendance.</a:t>
            </a:r>
          </a:p>
          <a:p>
            <a:r>
              <a:rPr lang="en-US" sz="2800" dirty="0" smtClean="0"/>
              <a:t>Attend to the mechanics of breathing</a:t>
            </a:r>
          </a:p>
          <a:p>
            <a:pPr lvl="1"/>
            <a:r>
              <a:rPr lang="en-US" sz="2200" dirty="0" smtClean="0"/>
              <a:t>Correct posture--- Explain why it’s important. </a:t>
            </a:r>
          </a:p>
        </p:txBody>
      </p:sp>
    </p:spTree>
    <p:extLst>
      <p:ext uri="{BB962C8B-B14F-4D97-AF65-F5344CB8AC3E}">
        <p14:creationId xmlns:p14="http://schemas.microsoft.com/office/powerpoint/2010/main" val="277923545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a:t>
            </a:r>
            <a:endParaRPr lang="en-US" dirty="0"/>
          </a:p>
        </p:txBody>
      </p:sp>
      <p:sp>
        <p:nvSpPr>
          <p:cNvPr id="3" name="Content Placeholder 2"/>
          <p:cNvSpPr>
            <a:spLocks noGrp="1"/>
          </p:cNvSpPr>
          <p:nvPr>
            <p:ph idx="1"/>
          </p:nvPr>
        </p:nvSpPr>
        <p:spPr/>
        <p:txBody>
          <a:bodyPr/>
          <a:lstStyle/>
          <a:p>
            <a:r>
              <a:rPr lang="en-US" sz="2200" dirty="0" smtClean="0"/>
              <a:t>We must achieve balance (low voices to mid voices to high voices) in order to achieve a beautiful sonority. </a:t>
            </a:r>
          </a:p>
          <a:p>
            <a:r>
              <a:rPr lang="en-US" sz="2200" dirty="0" smtClean="0"/>
              <a:t>We must identify each component of the composition and ensure that the proper “line” is predominant at the appropriate time</a:t>
            </a:r>
          </a:p>
          <a:p>
            <a:pPr lvl="1"/>
            <a:r>
              <a:rPr lang="en-US" sz="2000" dirty="0" smtClean="0"/>
              <a:t>Melody</a:t>
            </a:r>
          </a:p>
          <a:p>
            <a:pPr lvl="1"/>
            <a:r>
              <a:rPr lang="en-US" sz="2000" dirty="0" smtClean="0"/>
              <a:t>Counter-melody</a:t>
            </a:r>
          </a:p>
          <a:p>
            <a:pPr lvl="1"/>
            <a:r>
              <a:rPr lang="en-US" sz="2000" dirty="0" err="1" smtClean="0"/>
              <a:t>Obligato</a:t>
            </a:r>
            <a:endParaRPr lang="en-US" sz="2000" dirty="0" smtClean="0"/>
          </a:p>
          <a:p>
            <a:pPr lvl="1"/>
            <a:r>
              <a:rPr lang="en-US" sz="2000" dirty="0" smtClean="0"/>
              <a:t>Harmonic Rhythm</a:t>
            </a:r>
          </a:p>
          <a:p>
            <a:pPr lvl="1"/>
            <a:r>
              <a:rPr lang="en-US" sz="2000" dirty="0" smtClean="0"/>
              <a:t>Harmony</a:t>
            </a:r>
          </a:p>
          <a:p>
            <a:pPr lvl="1"/>
            <a:r>
              <a:rPr lang="en-US" sz="2000" dirty="0" smtClean="0"/>
              <a:t>Accompaniment</a:t>
            </a:r>
          </a:p>
          <a:p>
            <a:pPr lvl="1"/>
            <a:r>
              <a:rPr lang="en-US" sz="2000" dirty="0" smtClean="0"/>
              <a:t>Bass Line</a:t>
            </a:r>
            <a:endParaRPr lang="en-US" sz="2000" dirty="0"/>
          </a:p>
        </p:txBody>
      </p:sp>
    </p:spTree>
    <p:extLst>
      <p:ext uri="{BB962C8B-B14F-4D97-AF65-F5344CB8AC3E}">
        <p14:creationId xmlns:p14="http://schemas.microsoft.com/office/powerpoint/2010/main" val="48246752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Blend</a:t>
            </a:r>
            <a:endParaRPr lang="en-US" dirty="0"/>
          </a:p>
        </p:txBody>
      </p:sp>
      <p:sp>
        <p:nvSpPr>
          <p:cNvPr id="3" name="Content Placeholder 2"/>
          <p:cNvSpPr>
            <a:spLocks noGrp="1"/>
          </p:cNvSpPr>
          <p:nvPr>
            <p:ph idx="1"/>
          </p:nvPr>
        </p:nvSpPr>
        <p:spPr/>
        <p:txBody>
          <a:bodyPr>
            <a:normAutofit/>
          </a:bodyPr>
          <a:lstStyle/>
          <a:p>
            <a:r>
              <a:rPr lang="en-US" sz="2800" dirty="0" smtClean="0"/>
              <a:t>Like instruments matching tone quality</a:t>
            </a:r>
          </a:p>
          <a:p>
            <a:r>
              <a:rPr lang="en-US" sz="2800" dirty="0" smtClean="0"/>
              <a:t>Similar instruments matching tone qualities</a:t>
            </a:r>
          </a:p>
          <a:p>
            <a:r>
              <a:rPr lang="en-US" sz="2800" dirty="0" smtClean="0"/>
              <a:t>Dissimilar instruments matching tone qualities</a:t>
            </a:r>
            <a:endParaRPr lang="en-US" sz="2800" dirty="0"/>
          </a:p>
        </p:txBody>
      </p:sp>
    </p:spTree>
    <p:extLst>
      <p:ext uri="{BB962C8B-B14F-4D97-AF65-F5344CB8AC3E}">
        <p14:creationId xmlns:p14="http://schemas.microsoft.com/office/powerpoint/2010/main" val="236921172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Intonation</a:t>
            </a:r>
            <a:endParaRPr lang="en-US" dirty="0"/>
          </a:p>
        </p:txBody>
      </p:sp>
      <p:sp>
        <p:nvSpPr>
          <p:cNvPr id="3" name="Content Placeholder 2"/>
          <p:cNvSpPr>
            <a:spLocks noGrp="1"/>
          </p:cNvSpPr>
          <p:nvPr>
            <p:ph idx="1"/>
          </p:nvPr>
        </p:nvSpPr>
        <p:spPr/>
        <p:txBody>
          <a:bodyPr>
            <a:normAutofit fontScale="92500"/>
          </a:bodyPr>
          <a:lstStyle/>
          <a:p>
            <a:r>
              <a:rPr lang="en-US" dirty="0" smtClean="0"/>
              <a:t>Work on pitch and tuning, while constantly reinforcing the concept that it will only sound in tune when their individual sounds are of high quality. </a:t>
            </a:r>
          </a:p>
          <a:p>
            <a:r>
              <a:rPr lang="en-US" dirty="0" smtClean="0"/>
              <a:t>Assign responsibility for individual physical tuning (use of an electronic tuner to adjust the length of the instrument) to each individual student. </a:t>
            </a:r>
          </a:p>
          <a:p>
            <a:r>
              <a:rPr lang="en-US" dirty="0" smtClean="0"/>
              <a:t>Develop their sensitivity and discrimination with regard to pitch. Teach them to use their ears and adjust. Say to the students, “It’s ok to be wrong---if you choose “sharp” and you are wrong, then you know for sure that it was actually flat.” Use yourself as an example. Most of us are not infallible in our pitch discrepancy judgments.</a:t>
            </a:r>
          </a:p>
          <a:p>
            <a:endParaRPr lang="en-US" dirty="0"/>
          </a:p>
        </p:txBody>
      </p:sp>
    </p:spTree>
    <p:extLst>
      <p:ext uri="{BB962C8B-B14F-4D97-AF65-F5344CB8AC3E}">
        <p14:creationId xmlns:p14="http://schemas.microsoft.com/office/powerpoint/2010/main" val="242028142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Rehearsal Tips</a:t>
            </a:r>
            <a:endParaRPr lang="en-US" dirty="0"/>
          </a:p>
        </p:txBody>
      </p:sp>
      <p:sp>
        <p:nvSpPr>
          <p:cNvPr id="3" name="Content Placeholder 2"/>
          <p:cNvSpPr>
            <a:spLocks noGrp="1"/>
          </p:cNvSpPr>
          <p:nvPr>
            <p:ph idx="1"/>
          </p:nvPr>
        </p:nvSpPr>
        <p:spPr/>
        <p:txBody>
          <a:bodyPr>
            <a:normAutofit/>
          </a:bodyPr>
          <a:lstStyle/>
          <a:p>
            <a:r>
              <a:rPr lang="en-US" sz="2800" dirty="0" smtClean="0"/>
              <a:t>Sing, sing, sing. And then sing some more.</a:t>
            </a:r>
          </a:p>
          <a:p>
            <a:r>
              <a:rPr lang="en-US" sz="2800" dirty="0" smtClean="0"/>
              <a:t>Use buzzing on mouthpieces with some brass players.</a:t>
            </a:r>
          </a:p>
          <a:p>
            <a:r>
              <a:rPr lang="en-US" sz="2800" dirty="0" smtClean="0"/>
              <a:t>Find creative ways to keep the percussionists engaged in these lessons.</a:t>
            </a:r>
          </a:p>
        </p:txBody>
      </p:sp>
    </p:spTree>
    <p:extLst>
      <p:ext uri="{BB962C8B-B14F-4D97-AF65-F5344CB8AC3E}">
        <p14:creationId xmlns:p14="http://schemas.microsoft.com/office/powerpoint/2010/main" val="176427722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Rhythm</a:t>
            </a:r>
            <a:endParaRPr lang="en-US" dirty="0"/>
          </a:p>
        </p:txBody>
      </p:sp>
      <p:sp>
        <p:nvSpPr>
          <p:cNvPr id="3" name="Content Placeholder 2"/>
          <p:cNvSpPr>
            <a:spLocks noGrp="1"/>
          </p:cNvSpPr>
          <p:nvPr>
            <p:ph idx="1"/>
          </p:nvPr>
        </p:nvSpPr>
        <p:spPr/>
        <p:txBody>
          <a:bodyPr>
            <a:normAutofit/>
          </a:bodyPr>
          <a:lstStyle/>
          <a:p>
            <a:r>
              <a:rPr lang="en-US" sz="3200" dirty="0" smtClean="0"/>
              <a:t>Define tempos and unify pulse</a:t>
            </a:r>
          </a:p>
          <a:p>
            <a:r>
              <a:rPr lang="en-US" sz="3200" dirty="0" smtClean="0"/>
              <a:t>Use a metronome </a:t>
            </a:r>
          </a:p>
          <a:p>
            <a:r>
              <a:rPr lang="en-US" sz="3200" dirty="0" smtClean="0"/>
              <a:t>Accuracy of notes and rhythms---- provide your students with the fundamental concepts necessary for musical literacy. Then the responsibility for correct notes and rhythms can be </a:t>
            </a:r>
            <a:r>
              <a:rPr lang="en-US" sz="3200" i="1" dirty="0" smtClean="0"/>
              <a:t>theirs.</a:t>
            </a:r>
            <a:endParaRPr lang="en-US" sz="3200" dirty="0"/>
          </a:p>
        </p:txBody>
      </p:sp>
    </p:spTree>
    <p:extLst>
      <p:ext uri="{BB962C8B-B14F-4D97-AF65-F5344CB8AC3E}">
        <p14:creationId xmlns:p14="http://schemas.microsoft.com/office/powerpoint/2010/main" val="91896365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Articulations</a:t>
            </a:r>
            <a:endParaRPr lang="en-US" dirty="0"/>
          </a:p>
        </p:txBody>
      </p:sp>
      <p:sp>
        <p:nvSpPr>
          <p:cNvPr id="3" name="Content Placeholder 2"/>
          <p:cNvSpPr>
            <a:spLocks noGrp="1"/>
          </p:cNvSpPr>
          <p:nvPr>
            <p:ph idx="1"/>
          </p:nvPr>
        </p:nvSpPr>
        <p:spPr/>
        <p:txBody>
          <a:bodyPr>
            <a:normAutofit lnSpcReduction="10000"/>
          </a:bodyPr>
          <a:lstStyle/>
          <a:p>
            <a:r>
              <a:rPr lang="en-US" dirty="0" smtClean="0"/>
              <a:t>Vertical alignment is the result of good time and rhythmic accuracy</a:t>
            </a:r>
          </a:p>
          <a:p>
            <a:pPr lvl="1"/>
            <a:r>
              <a:rPr lang="en-US" dirty="0" smtClean="0"/>
              <a:t>Work for matching articulations</a:t>
            </a:r>
          </a:p>
          <a:p>
            <a:pPr lvl="1"/>
            <a:r>
              <a:rPr lang="en-US" dirty="0" smtClean="0"/>
              <a:t>Attend to the beginnings and the ends of the notes.</a:t>
            </a:r>
          </a:p>
          <a:p>
            <a:pPr lvl="1"/>
            <a:r>
              <a:rPr lang="en-US" dirty="0" smtClean="0"/>
              <a:t>Attend to the duration and the shape of notes.</a:t>
            </a:r>
          </a:p>
          <a:p>
            <a:r>
              <a:rPr lang="en-US" dirty="0" smtClean="0"/>
              <a:t>Improve articulation for proper style execution.</a:t>
            </a:r>
          </a:p>
          <a:p>
            <a:pPr lvl="1"/>
            <a:r>
              <a:rPr lang="en-US" dirty="0" smtClean="0"/>
              <a:t>Convey the concept that articulation is the vehicle for expression of different styles. Play recorded examples of basic styles---models. </a:t>
            </a:r>
          </a:p>
          <a:p>
            <a:pPr lvl="1"/>
            <a:r>
              <a:rPr lang="en-US" dirty="0" smtClean="0"/>
              <a:t>Many young players have trouble playing short, light, or separated. Work on physical articulation first to eliminate fundamental problems. Use analogies to encourage continuous support of the air stream and lightness of the tongue. Demonstrate  on your own instrument and/or use outstanding students as models.</a:t>
            </a:r>
          </a:p>
          <a:p>
            <a:pPr lvl="1"/>
            <a:r>
              <a:rPr lang="en-US" dirty="0" smtClean="0"/>
              <a:t>Inability to play connected or smooth.</a:t>
            </a:r>
          </a:p>
          <a:p>
            <a:pPr lvl="2"/>
            <a:r>
              <a:rPr lang="en-US" dirty="0" smtClean="0"/>
              <a:t>“Play 4 quarter notes with a whole note of air.”</a:t>
            </a:r>
          </a:p>
          <a:p>
            <a:pPr lvl="2"/>
            <a:r>
              <a:rPr lang="en-US" dirty="0" smtClean="0"/>
              <a:t>Music happens between the notes.”</a:t>
            </a:r>
          </a:p>
          <a:p>
            <a:endParaRPr lang="en-US" dirty="0" smtClean="0"/>
          </a:p>
          <a:p>
            <a:pPr lvl="1"/>
            <a:endParaRPr lang="en-US" dirty="0"/>
          </a:p>
        </p:txBody>
      </p:sp>
    </p:spTree>
    <p:extLst>
      <p:ext uri="{BB962C8B-B14F-4D97-AF65-F5344CB8AC3E}">
        <p14:creationId xmlns:p14="http://schemas.microsoft.com/office/powerpoint/2010/main" val="401656301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you improve the musicality of your band?</a:t>
            </a:r>
            <a:endParaRPr lang="en-US" dirty="0"/>
          </a:p>
        </p:txBody>
      </p:sp>
      <p:sp>
        <p:nvSpPr>
          <p:cNvPr id="3" name="Content Placeholder 2"/>
          <p:cNvSpPr>
            <a:spLocks noGrp="1"/>
          </p:cNvSpPr>
          <p:nvPr>
            <p:ph idx="1"/>
          </p:nvPr>
        </p:nvSpPr>
        <p:spPr/>
        <p:txBody>
          <a:bodyPr>
            <a:normAutofit/>
          </a:bodyPr>
          <a:lstStyle/>
          <a:p>
            <a:r>
              <a:rPr lang="en-US" sz="2800" dirty="0" smtClean="0"/>
              <a:t>Interpretation--- It is the conductor’s responsibility to lead the ensemble in the appropriate direction, culminating in a collaborative music-making experience.</a:t>
            </a:r>
            <a:endParaRPr lang="en-US" sz="2800" dirty="0"/>
          </a:p>
        </p:txBody>
      </p:sp>
    </p:spTree>
    <p:extLst>
      <p:ext uri="{BB962C8B-B14F-4D97-AF65-F5344CB8AC3E}">
        <p14:creationId xmlns:p14="http://schemas.microsoft.com/office/powerpoint/2010/main" val="59371461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a:t>
            </a:r>
            <a:endParaRPr lang="en-US" dirty="0"/>
          </a:p>
        </p:txBody>
      </p:sp>
      <p:sp>
        <p:nvSpPr>
          <p:cNvPr id="3" name="Content Placeholder 2"/>
          <p:cNvSpPr>
            <a:spLocks noGrp="1"/>
          </p:cNvSpPr>
          <p:nvPr>
            <p:ph idx="1"/>
          </p:nvPr>
        </p:nvSpPr>
        <p:spPr/>
        <p:txBody>
          <a:bodyPr>
            <a:normAutofit/>
          </a:bodyPr>
          <a:lstStyle/>
          <a:p>
            <a:r>
              <a:rPr lang="en-US" sz="2800" dirty="0" smtClean="0"/>
              <a:t>Research the composter (arranger) and his/her intent.</a:t>
            </a:r>
          </a:p>
          <a:p>
            <a:r>
              <a:rPr lang="en-US" sz="2800" dirty="0" smtClean="0"/>
              <a:t>Study the historical context.</a:t>
            </a:r>
          </a:p>
          <a:p>
            <a:r>
              <a:rPr lang="en-US" sz="2800" dirty="0" smtClean="0"/>
              <a:t>Define the essential elements of the style.</a:t>
            </a:r>
          </a:p>
          <a:p>
            <a:r>
              <a:rPr lang="en-US" sz="2800" dirty="0" smtClean="0"/>
              <a:t>Find model recordings.</a:t>
            </a:r>
          </a:p>
          <a:p>
            <a:r>
              <a:rPr lang="en-US" sz="2800" dirty="0" smtClean="0"/>
              <a:t>Share your findings with your students. Make the music relevant for them.</a:t>
            </a:r>
            <a:endParaRPr lang="en-US" sz="2800" dirty="0"/>
          </a:p>
        </p:txBody>
      </p:sp>
    </p:spTree>
    <p:extLst>
      <p:ext uri="{BB962C8B-B14F-4D97-AF65-F5344CB8AC3E}">
        <p14:creationId xmlns:p14="http://schemas.microsoft.com/office/powerpoint/2010/main" val="172834698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Vertical playing must be transformed to horizontal playing</a:t>
            </a:r>
          </a:p>
          <a:p>
            <a:pPr lvl="1"/>
            <a:r>
              <a:rPr lang="en-US" sz="1800" dirty="0" smtClean="0"/>
              <a:t>Shape the phrase</a:t>
            </a:r>
          </a:p>
          <a:p>
            <a:pPr lvl="1"/>
            <a:r>
              <a:rPr lang="en-US" sz="1800" dirty="0" smtClean="0"/>
              <a:t>Connect the notes.</a:t>
            </a:r>
          </a:p>
          <a:p>
            <a:pPr lvl="1"/>
            <a:r>
              <a:rPr lang="en-US" sz="1800" dirty="0" smtClean="0"/>
              <a:t>The line has to GO somewhere.</a:t>
            </a:r>
          </a:p>
          <a:p>
            <a:pPr lvl="1"/>
            <a:r>
              <a:rPr lang="en-US" sz="1800" dirty="0" smtClean="0"/>
              <a:t>You have to SAY something with your performance of that melodic line.</a:t>
            </a:r>
          </a:p>
          <a:p>
            <a:pPr lvl="1"/>
            <a:r>
              <a:rPr lang="en-US" sz="1800" dirty="0" smtClean="0"/>
              <a:t>The music happens between the notes.</a:t>
            </a:r>
          </a:p>
          <a:p>
            <a:pPr lvl="1"/>
            <a:r>
              <a:rPr lang="en-US" sz="1800" dirty="0" smtClean="0"/>
              <a:t>Repeated notes or patterns in a melodic line must DO something. </a:t>
            </a:r>
          </a:p>
          <a:p>
            <a:pPr lvl="1"/>
            <a:r>
              <a:rPr lang="en-US" sz="1800" dirty="0" smtClean="0"/>
              <a:t>Play it as if you were singing.</a:t>
            </a:r>
          </a:p>
          <a:p>
            <a:pPr lvl="1"/>
            <a:r>
              <a:rPr lang="en-US" sz="1800" dirty="0" smtClean="0"/>
              <a:t>Stretch the upbeats and/or the weak beats (concept of elongated notes of syncopation). </a:t>
            </a:r>
          </a:p>
          <a:p>
            <a:r>
              <a:rPr lang="en-US" b="1" dirty="0" smtClean="0"/>
              <a:t>IMPORTANT</a:t>
            </a:r>
            <a:r>
              <a:rPr lang="en-US" dirty="0" smtClean="0"/>
              <a:t>--- ALWAYS set and maintain high musical expectations of your students. The suggested techniques can and should be applied in musical context. </a:t>
            </a:r>
            <a:endParaRPr lang="en-US" b="1" dirty="0"/>
          </a:p>
        </p:txBody>
      </p:sp>
    </p:spTree>
    <p:extLst>
      <p:ext uri="{BB962C8B-B14F-4D97-AF65-F5344CB8AC3E}">
        <p14:creationId xmlns:p14="http://schemas.microsoft.com/office/powerpoint/2010/main" val="243610501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Maintain an </a:t>
            </a:r>
            <a:r>
              <a:rPr lang="en-US" sz="3600" dirty="0" smtClean="0"/>
              <a:t>Atmosphere </a:t>
            </a:r>
            <a:r>
              <a:rPr lang="en-US" sz="3600" dirty="0"/>
              <a:t>W</a:t>
            </a:r>
            <a:r>
              <a:rPr lang="en-US" sz="3600" dirty="0" smtClean="0"/>
              <a:t>hich </a:t>
            </a:r>
            <a:r>
              <a:rPr lang="en-US" sz="3600" dirty="0"/>
              <a:t>is </a:t>
            </a:r>
            <a:r>
              <a:rPr lang="en-US" sz="3600" dirty="0" smtClean="0"/>
              <a:t>Positive </a:t>
            </a:r>
            <a:r>
              <a:rPr lang="en-US" sz="3600" dirty="0"/>
              <a:t>and </a:t>
            </a:r>
            <a:r>
              <a:rPr lang="en-US" sz="3600" dirty="0" smtClean="0"/>
              <a:t>Conducive </a:t>
            </a:r>
            <a:r>
              <a:rPr lang="en-US" sz="3600" dirty="0"/>
              <a:t>to </a:t>
            </a:r>
            <a:r>
              <a:rPr lang="en-US" sz="3600" dirty="0" smtClean="0"/>
              <a:t>Learning</a:t>
            </a:r>
            <a:r>
              <a:rPr lang="en-US" sz="3600" dirty="0"/>
              <a:t>.</a:t>
            </a:r>
          </a:p>
        </p:txBody>
      </p:sp>
      <p:sp>
        <p:nvSpPr>
          <p:cNvPr id="3" name="Content Placeholder 2"/>
          <p:cNvSpPr>
            <a:spLocks noGrp="1"/>
          </p:cNvSpPr>
          <p:nvPr>
            <p:ph idx="1"/>
          </p:nvPr>
        </p:nvSpPr>
        <p:spPr/>
        <p:txBody>
          <a:bodyPr>
            <a:normAutofit/>
          </a:bodyPr>
          <a:lstStyle/>
          <a:p>
            <a:r>
              <a:rPr lang="en-US" sz="2800" dirty="0"/>
              <a:t>(a) Honest praise</a:t>
            </a:r>
          </a:p>
          <a:p>
            <a:r>
              <a:rPr lang="en-US" sz="2800" dirty="0"/>
              <a:t>(b) Positive accountability</a:t>
            </a:r>
          </a:p>
          <a:p>
            <a:r>
              <a:rPr lang="en-US" sz="2800" dirty="0"/>
              <a:t>(c) Develop a good work ethic.  Students inherently understand, if you work hard, there are dividends.</a:t>
            </a:r>
          </a:p>
          <a:p>
            <a:r>
              <a:rPr lang="en-US" sz="2800" dirty="0"/>
              <a:t>(d) Nothing succeeds like </a:t>
            </a:r>
            <a:r>
              <a:rPr lang="en-US" sz="2800" dirty="0" smtClean="0"/>
              <a:t>success</a:t>
            </a:r>
          </a:p>
          <a:p>
            <a:r>
              <a:rPr lang="en-US" sz="2800" dirty="0" smtClean="0"/>
              <a:t>(e) </a:t>
            </a:r>
            <a:r>
              <a:rPr lang="en-US" sz="2800" dirty="0" smtClean="0"/>
              <a:t>Recognize </a:t>
            </a:r>
            <a:r>
              <a:rPr lang="en-US" sz="2800" dirty="0"/>
              <a:t>and celebrate </a:t>
            </a:r>
            <a:r>
              <a:rPr lang="en-US" sz="2800" dirty="0" smtClean="0"/>
              <a:t>successes</a:t>
            </a:r>
            <a:endParaRPr lang="en-US" sz="2800" dirty="0"/>
          </a:p>
        </p:txBody>
      </p:sp>
    </p:spTree>
    <p:extLst>
      <p:ext uri="{BB962C8B-B14F-4D97-AF65-F5344CB8AC3E}">
        <p14:creationId xmlns:p14="http://schemas.microsoft.com/office/powerpoint/2010/main" val="66290007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393</TotalTime>
  <Words>1427</Words>
  <Application>Microsoft Macintosh PowerPoint</Application>
  <PresentationFormat>On-screen Show (4:3)</PresentationFormat>
  <Paragraphs>173</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Executive</vt:lpstr>
      <vt:lpstr>Effective Rehearsal Techniques</vt:lpstr>
      <vt:lpstr>Physical Environment Conductive to Learning</vt:lpstr>
      <vt:lpstr>Organize Space</vt:lpstr>
      <vt:lpstr>Organize Music </vt:lpstr>
      <vt:lpstr>Prepare Your Plan for Rehearsal</vt:lpstr>
      <vt:lpstr>Prepare your Plan for Rehearsal Continued</vt:lpstr>
      <vt:lpstr>Score Preparation </vt:lpstr>
      <vt:lpstr>Anticipate Problems </vt:lpstr>
      <vt:lpstr>Design Solutions </vt:lpstr>
      <vt:lpstr>Warm-up </vt:lpstr>
      <vt:lpstr>Procedural System for Rehearsals</vt:lpstr>
      <vt:lpstr>Develop a Routine for Warm-Up </vt:lpstr>
      <vt:lpstr>Diagnose Problems and Prescribe Solutions. </vt:lpstr>
      <vt:lpstr>Rehearsal Tips</vt:lpstr>
      <vt:lpstr>Rehearsal Tips</vt:lpstr>
      <vt:lpstr>Rehearsal Tips</vt:lpstr>
      <vt:lpstr>Rehearsal Techniques </vt:lpstr>
      <vt:lpstr>What to Listen for in Rehearsal </vt:lpstr>
      <vt:lpstr>What to Listen for in Rehearsal Continued</vt:lpstr>
      <vt:lpstr>Rehearsal Policies and Procedures (Rules)</vt:lpstr>
      <vt:lpstr>What are the Principles of Quality Band Performance?</vt:lpstr>
      <vt:lpstr>Tone Quality</vt:lpstr>
      <vt:lpstr>Balance</vt:lpstr>
      <vt:lpstr>Blend</vt:lpstr>
      <vt:lpstr>Intonation</vt:lpstr>
      <vt:lpstr>Rehearsal Tips</vt:lpstr>
      <vt:lpstr>Rhythm</vt:lpstr>
      <vt:lpstr>Articulations</vt:lpstr>
      <vt:lpstr>How can you improve the musicality of your band?</vt:lpstr>
      <vt:lpstr>Style</vt:lpstr>
      <vt:lpstr>Expression</vt:lpstr>
      <vt:lpstr>Maintain an Atmosphere Which is Positive and Conducive to Learning.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Rehearsal Techniques</dc:title>
  <dc:creator>Ronald L Kern</dc:creator>
  <cp:lastModifiedBy>Floyd Richmond</cp:lastModifiedBy>
  <cp:revision>25</cp:revision>
  <dcterms:created xsi:type="dcterms:W3CDTF">2012-10-23T19:44:10Z</dcterms:created>
  <dcterms:modified xsi:type="dcterms:W3CDTF">2012-11-08T14:50:24Z</dcterms:modified>
</cp:coreProperties>
</file>