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2"/>
  </p:notesMasterIdLst>
  <p:handoutMasterIdLst>
    <p:handoutMasterId r:id="rId53"/>
  </p:handoutMasterIdLst>
  <p:sldIdLst>
    <p:sldId id="280" r:id="rId2"/>
    <p:sldId id="272" r:id="rId3"/>
    <p:sldId id="276" r:id="rId4"/>
    <p:sldId id="277" r:id="rId5"/>
    <p:sldId id="279" r:id="rId6"/>
    <p:sldId id="288" r:id="rId7"/>
    <p:sldId id="383" r:id="rId8"/>
    <p:sldId id="313" r:id="rId9"/>
    <p:sldId id="385" r:id="rId10"/>
    <p:sldId id="382" r:id="rId11"/>
    <p:sldId id="330" r:id="rId12"/>
    <p:sldId id="289" r:id="rId13"/>
    <p:sldId id="375" r:id="rId14"/>
    <p:sldId id="376" r:id="rId15"/>
    <p:sldId id="377" r:id="rId16"/>
    <p:sldId id="378" r:id="rId17"/>
    <p:sldId id="379" r:id="rId18"/>
    <p:sldId id="380" r:id="rId19"/>
    <p:sldId id="381" r:id="rId20"/>
    <p:sldId id="352" r:id="rId21"/>
    <p:sldId id="386" r:id="rId22"/>
    <p:sldId id="387" r:id="rId23"/>
    <p:sldId id="389" r:id="rId24"/>
    <p:sldId id="397" r:id="rId25"/>
    <p:sldId id="390" r:id="rId26"/>
    <p:sldId id="388" r:id="rId27"/>
    <p:sldId id="391" r:id="rId28"/>
    <p:sldId id="392" r:id="rId29"/>
    <p:sldId id="393" r:id="rId30"/>
    <p:sldId id="394" r:id="rId31"/>
    <p:sldId id="395" r:id="rId32"/>
    <p:sldId id="396" r:id="rId33"/>
    <p:sldId id="399" r:id="rId34"/>
    <p:sldId id="398" r:id="rId35"/>
    <p:sldId id="355" r:id="rId36"/>
    <p:sldId id="356" r:id="rId37"/>
    <p:sldId id="357" r:id="rId38"/>
    <p:sldId id="359" r:id="rId39"/>
    <p:sldId id="360" r:id="rId40"/>
    <p:sldId id="361" r:id="rId41"/>
    <p:sldId id="362" r:id="rId42"/>
    <p:sldId id="363" r:id="rId43"/>
    <p:sldId id="367" r:id="rId44"/>
    <p:sldId id="368" r:id="rId45"/>
    <p:sldId id="369" r:id="rId46"/>
    <p:sldId id="370" r:id="rId47"/>
    <p:sldId id="371" r:id="rId48"/>
    <p:sldId id="287" r:id="rId49"/>
    <p:sldId id="326" r:id="rId50"/>
    <p:sldId id="38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2D7F"/>
    <a:srgbClr val="FFFFFF"/>
    <a:srgbClr val="E64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07"/>
    <p:restoredTop sz="94935"/>
  </p:normalViewPr>
  <p:slideViewPr>
    <p:cSldViewPr snapToGrid="0" snapToObjects="1">
      <p:cViewPr varScale="1">
        <p:scale>
          <a:sx n="85" d="100"/>
          <a:sy n="85" d="100"/>
        </p:scale>
        <p:origin x="200" y="392"/>
      </p:cViewPr>
      <p:guideLst/>
    </p:cSldViewPr>
  </p:slideViewPr>
  <p:notesTextViewPr>
    <p:cViewPr>
      <p:scale>
        <a:sx n="1" d="1"/>
        <a:sy n="1" d="1"/>
      </p:scale>
      <p:origin x="0" y="0"/>
    </p:cViewPr>
  </p:notesTextViewPr>
  <p:notesViewPr>
    <p:cSldViewPr snapToGrid="0" snapToObjects="1">
      <p:cViewPr varScale="1">
        <p:scale>
          <a:sx n="119" d="100"/>
          <a:sy n="119" d="100"/>
        </p:scale>
        <p:origin x="418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ata2.xml.rels><?xml version="1.0" encoding="UTF-8" standalone="yes"?>
<Relationships xmlns="http://schemas.openxmlformats.org/package/2006/relationships"><Relationship Id="rId1" Type="http://schemas.openxmlformats.org/officeDocument/2006/relationships/image" Target="../media/image4.tiff"/></Relationships>
</file>

<file path=ppt/diagrams/_rels/data3.xml.rels><?xml version="1.0" encoding="UTF-8" standalone="yes"?>
<Relationships xmlns="http://schemas.openxmlformats.org/package/2006/relationships"><Relationship Id="rId1" Type="http://schemas.openxmlformats.org/officeDocument/2006/relationships/image" Target="../media/image5.tiff"/></Relationships>
</file>

<file path=ppt/diagrams/_rels/data4.xml.rels><?xml version="1.0" encoding="UTF-8" standalone="yes"?>
<Relationships xmlns="http://schemas.openxmlformats.org/package/2006/relationships"><Relationship Id="rId1" Type="http://schemas.openxmlformats.org/officeDocument/2006/relationships/image" Target="../media/image5.tiff"/></Relationships>
</file>

<file path=ppt/diagrams/_rels/data5.xml.rels><?xml version="1.0" encoding="UTF-8" standalone="yes"?>
<Relationships xmlns="http://schemas.openxmlformats.org/package/2006/relationships"><Relationship Id="rId1" Type="http://schemas.openxmlformats.org/officeDocument/2006/relationships/image" Target="../media/image5.tiff"/></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EB8C8C-74FF-8143-A0FA-81B49547E4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E17B0A5-7825-9A42-B7F3-1301A161B0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88D396-07A9-764B-A9F0-B1F83CB469C1}" type="datetimeFigureOut">
              <a:rPr lang="en-US" smtClean="0"/>
              <a:t>12/1/23</a:t>
            </a:fld>
            <a:endParaRPr lang="en-US"/>
          </a:p>
        </p:txBody>
      </p:sp>
      <p:sp>
        <p:nvSpPr>
          <p:cNvPr id="4" name="Footer Placeholder 3">
            <a:extLst>
              <a:ext uri="{FF2B5EF4-FFF2-40B4-BE49-F238E27FC236}">
                <a16:creationId xmlns:a16="http://schemas.microsoft.com/office/drawing/2014/main" id="{9FD19621-9297-9644-9E11-C57E6CFEE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D6522E3-BD32-BF41-AF3F-FA27E1B01F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4AAAED-E5EB-0D4B-992F-05E282F61A7B}" type="slidenum">
              <a:rPr lang="en-US" smtClean="0"/>
              <a:t>‹#›</a:t>
            </a:fld>
            <a:endParaRPr lang="en-US"/>
          </a:p>
        </p:txBody>
      </p:sp>
    </p:spTree>
    <p:extLst>
      <p:ext uri="{BB962C8B-B14F-4D97-AF65-F5344CB8AC3E}">
        <p14:creationId xmlns:p14="http://schemas.microsoft.com/office/powerpoint/2010/main" val="4188617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9FEDE2-AE67-441A-9C43-4C8BD6F5637B}" type="datetimeFigureOut">
              <a:rPr lang="en-US" smtClean="0"/>
              <a:t>12/1/23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D1B00A-6659-47AF-907C-66BF12FC7CEE}" type="slidenum">
              <a:rPr lang="en-US" smtClean="0"/>
              <a:t>‹#›</a:t>
            </a:fld>
            <a:endParaRPr lang="en-US"/>
          </a:p>
        </p:txBody>
      </p:sp>
    </p:spTree>
    <p:extLst>
      <p:ext uri="{BB962C8B-B14F-4D97-AF65-F5344CB8AC3E}">
        <p14:creationId xmlns:p14="http://schemas.microsoft.com/office/powerpoint/2010/main" val="265087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4F2D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F379-23D4-8F46-B014-F18E74EAB56A}"/>
              </a:ext>
            </a:extLst>
          </p:cNvPr>
          <p:cNvSpPr>
            <a:spLocks noGrp="1"/>
          </p:cNvSpPr>
          <p:nvPr>
            <p:ph type="ctrTitle"/>
          </p:nvPr>
        </p:nvSpPr>
        <p:spPr>
          <a:xfrm>
            <a:off x="3973321" y="2520683"/>
            <a:ext cx="6663814" cy="1369628"/>
          </a:xfrm>
        </p:spPr>
        <p:txBody>
          <a:bodyPr anchor="b">
            <a:noAutofit/>
          </a:bodyPr>
          <a:lstStyle>
            <a:lvl1pPr algn="l">
              <a:defRPr sz="45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05FBBF39-04B2-CA48-B611-B7D7ED5A84C1}"/>
              </a:ext>
            </a:extLst>
          </p:cNvPr>
          <p:cNvSpPr>
            <a:spLocks noGrp="1"/>
          </p:cNvSpPr>
          <p:nvPr>
            <p:ph type="subTitle" idx="1" hasCustomPrompt="1"/>
          </p:nvPr>
        </p:nvSpPr>
        <p:spPr>
          <a:xfrm>
            <a:off x="3973321" y="4075146"/>
            <a:ext cx="6663814" cy="438621"/>
          </a:xfrm>
        </p:spPr>
        <p:txBody>
          <a:bodyPr>
            <a:normAutofit/>
          </a:bodyPr>
          <a:lstStyle>
            <a:lvl1pPr marL="0" indent="0" algn="l">
              <a:buNone/>
              <a:defRPr sz="1600" b="1" i="0" spc="0" baseline="0">
                <a:solidFill>
                  <a:schemeClr val="bg2">
                    <a:lumMod val="7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9" name="Picture 8">
            <a:extLst>
              <a:ext uri="{FF2B5EF4-FFF2-40B4-BE49-F238E27FC236}">
                <a16:creationId xmlns:a16="http://schemas.microsoft.com/office/drawing/2014/main" id="{54903545-E2BB-8545-A3FC-7F082E8FB243}"/>
              </a:ext>
            </a:extLst>
          </p:cNvPr>
          <p:cNvPicPr>
            <a:picLocks noChangeAspect="1"/>
          </p:cNvPicPr>
          <p:nvPr userDrawn="1"/>
        </p:nvPicPr>
        <p:blipFill>
          <a:blip r:embed="rId2"/>
          <a:stretch>
            <a:fillRect/>
          </a:stretch>
        </p:blipFill>
        <p:spPr>
          <a:xfrm>
            <a:off x="1240547" y="2520683"/>
            <a:ext cx="1795008" cy="1816634"/>
          </a:xfrm>
          <a:prstGeom prst="rect">
            <a:avLst/>
          </a:prstGeom>
        </p:spPr>
      </p:pic>
      <p:cxnSp>
        <p:nvCxnSpPr>
          <p:cNvPr id="14" name="Straight Connector 13">
            <a:extLst>
              <a:ext uri="{FF2B5EF4-FFF2-40B4-BE49-F238E27FC236}">
                <a16:creationId xmlns:a16="http://schemas.microsoft.com/office/drawing/2014/main" id="{082D27FC-0ABE-394C-B734-762CBDED703F}"/>
              </a:ext>
            </a:extLst>
          </p:cNvPr>
          <p:cNvCxnSpPr>
            <a:cxnSpLocks/>
          </p:cNvCxnSpPr>
          <p:nvPr userDrawn="1"/>
        </p:nvCxnSpPr>
        <p:spPr>
          <a:xfrm>
            <a:off x="3452351" y="2520683"/>
            <a:ext cx="0" cy="188263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5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CEA0E46D-68C7-EA49-972B-4B5E0D36BC2D}"/>
              </a:ext>
            </a:extLst>
          </p:cNvPr>
          <p:cNvSpPr>
            <a:spLocks noGrp="1"/>
          </p:cNvSpPr>
          <p:nvPr>
            <p:ph type="pic" idx="10"/>
          </p:nvPr>
        </p:nvSpPr>
        <p:spPr>
          <a:xfrm>
            <a:off x="7666009" y="0"/>
            <a:ext cx="4525991"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Subtitle 2">
            <a:extLst>
              <a:ext uri="{FF2B5EF4-FFF2-40B4-BE49-F238E27FC236}">
                <a16:creationId xmlns:a16="http://schemas.microsoft.com/office/drawing/2014/main" id="{C290B6A0-330D-4E4D-8ABA-4C0207E82DA5}"/>
              </a:ext>
            </a:extLst>
          </p:cNvPr>
          <p:cNvSpPr>
            <a:spLocks noGrp="1"/>
          </p:cNvSpPr>
          <p:nvPr>
            <p:ph type="subTitle" idx="1" hasCustomPrompt="1"/>
          </p:nvPr>
        </p:nvSpPr>
        <p:spPr>
          <a:xfrm>
            <a:off x="767645" y="4792443"/>
            <a:ext cx="6079068" cy="349031"/>
          </a:xfrm>
        </p:spPr>
        <p:txBody>
          <a:bodyPr>
            <a:noAutofit/>
          </a:bodyPr>
          <a:lstStyle>
            <a:lvl1pPr marL="0" indent="0" algn="l">
              <a:lnSpc>
                <a:spcPct val="100000"/>
              </a:lnSpc>
              <a:buNone/>
              <a:defRPr sz="1600" b="1" i="0" spc="0" baseline="0">
                <a:solidFill>
                  <a:schemeClr val="bg2">
                    <a:lumMod val="7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HERE TO EDIT SUBTITLE</a:t>
            </a:r>
          </a:p>
        </p:txBody>
      </p:sp>
      <p:sp>
        <p:nvSpPr>
          <p:cNvPr id="13" name="Slide Number Placeholder 5">
            <a:extLst>
              <a:ext uri="{FF2B5EF4-FFF2-40B4-BE49-F238E27FC236}">
                <a16:creationId xmlns:a16="http://schemas.microsoft.com/office/drawing/2014/main" id="{FBC81490-6A4C-F94F-B598-F247C24BD2E7}"/>
              </a:ext>
            </a:extLst>
          </p:cNvPr>
          <p:cNvSpPr txBox="1">
            <a:spLocks/>
          </p:cNvSpPr>
          <p:nvPr userDrawn="1"/>
        </p:nvSpPr>
        <p:spPr>
          <a:xfrm>
            <a:off x="533093" y="6368750"/>
            <a:ext cx="448763" cy="165554"/>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4F2D7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23EBD3-1EF8-AD4F-BAF6-F70C65CCC098}" type="slidenum">
              <a:rPr lang="en-US" smtClean="0"/>
              <a:pPr/>
              <a:t>‹#›</a:t>
            </a:fld>
            <a:endParaRPr lang="en-US" dirty="0"/>
          </a:p>
        </p:txBody>
      </p:sp>
      <p:sp>
        <p:nvSpPr>
          <p:cNvPr id="16" name="Footer Placeholder 4">
            <a:extLst>
              <a:ext uri="{FF2B5EF4-FFF2-40B4-BE49-F238E27FC236}">
                <a16:creationId xmlns:a16="http://schemas.microsoft.com/office/drawing/2014/main" id="{9BFBA1AE-EDAB-5B49-A9E6-62A418649443}"/>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7" name="Straight Connector 16">
            <a:extLst>
              <a:ext uri="{FF2B5EF4-FFF2-40B4-BE49-F238E27FC236}">
                <a16:creationId xmlns:a16="http://schemas.microsoft.com/office/drawing/2014/main" id="{C558A23A-1750-C64C-B3F0-4272F0EE4192}"/>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F3D013E8-6651-3948-B6F5-D5998FFA8CC3}"/>
              </a:ext>
            </a:extLst>
          </p:cNvPr>
          <p:cNvPicPr>
            <a:picLocks noChangeAspect="1"/>
          </p:cNvPicPr>
          <p:nvPr userDrawn="1"/>
        </p:nvPicPr>
        <p:blipFill>
          <a:blip r:embed="rId2"/>
          <a:stretch>
            <a:fillRect/>
          </a:stretch>
        </p:blipFill>
        <p:spPr>
          <a:xfrm>
            <a:off x="11134820" y="5869059"/>
            <a:ext cx="780240" cy="702733"/>
          </a:xfrm>
          <a:prstGeom prst="rect">
            <a:avLst/>
          </a:prstGeom>
        </p:spPr>
      </p:pic>
      <p:sp>
        <p:nvSpPr>
          <p:cNvPr id="21" name="Title 1">
            <a:extLst>
              <a:ext uri="{FF2B5EF4-FFF2-40B4-BE49-F238E27FC236}">
                <a16:creationId xmlns:a16="http://schemas.microsoft.com/office/drawing/2014/main" id="{CE2A11C9-EBD4-6448-AB82-93995A4F0B14}"/>
              </a:ext>
            </a:extLst>
          </p:cNvPr>
          <p:cNvSpPr>
            <a:spLocks noGrp="1"/>
          </p:cNvSpPr>
          <p:nvPr>
            <p:ph type="ctrTitle"/>
          </p:nvPr>
        </p:nvSpPr>
        <p:spPr>
          <a:xfrm>
            <a:off x="767645" y="3161194"/>
            <a:ext cx="6663814" cy="1369628"/>
          </a:xfrm>
        </p:spPr>
        <p:txBody>
          <a:bodyPr anchor="b">
            <a:noAutofit/>
          </a:bodyPr>
          <a:lstStyle>
            <a:lvl1pPr algn="l">
              <a:defRPr sz="45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232544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329A64-8A2A-B541-BFC1-DFE6F955EFDC}"/>
              </a:ext>
            </a:extLst>
          </p:cNvPr>
          <p:cNvSpPr>
            <a:spLocks noGrp="1"/>
          </p:cNvSpPr>
          <p:nvPr>
            <p:ph idx="1"/>
          </p:nvPr>
        </p:nvSpPr>
        <p:spPr>
          <a:xfrm>
            <a:off x="533093" y="1450571"/>
            <a:ext cx="10820707" cy="4384854"/>
          </a:xfrm>
        </p:spPr>
        <p:txBody>
          <a:bodyPr anchor="ctr"/>
          <a:lstStyle>
            <a:lvl1pPr>
              <a:spcAft>
                <a:spcPts val="1200"/>
              </a:spcAft>
              <a:defRPr/>
            </a:lvl1pPr>
            <a:lvl2pPr>
              <a:spcAft>
                <a:spcPts val="1200"/>
              </a:spcAft>
              <a:buClr>
                <a:schemeClr val="tx1"/>
              </a:buClr>
              <a:defRPr/>
            </a:lvl2pPr>
            <a:lvl3pPr>
              <a:spcAft>
                <a:spcPts val="1200"/>
              </a:spcAft>
              <a:buClr>
                <a:schemeClr val="tx1"/>
              </a:buClr>
              <a:defRPr/>
            </a:lvl3pPr>
            <a:lvl4pPr>
              <a:spcAft>
                <a:spcPts val="1200"/>
              </a:spcAft>
              <a:buClr>
                <a:schemeClr val="tx1"/>
              </a:buClr>
              <a:defRPr/>
            </a:lvl4pPr>
            <a:lvl5pPr>
              <a:spcAft>
                <a:spcPts val="1200"/>
              </a:spcAft>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4DB8A6-84F7-A643-AF30-65E2586B020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9" name="Title Placeholder 1">
            <a:extLst>
              <a:ext uri="{FF2B5EF4-FFF2-40B4-BE49-F238E27FC236}">
                <a16:creationId xmlns:a16="http://schemas.microsoft.com/office/drawing/2014/main" id="{6FD6EC29-9A23-0D4A-BE61-703D0922AA03}"/>
              </a:ext>
            </a:extLst>
          </p:cNvPr>
          <p:cNvSpPr>
            <a:spLocks noGrp="1"/>
          </p:cNvSpPr>
          <p:nvPr>
            <p:ph type="title"/>
          </p:nvPr>
        </p:nvSpPr>
        <p:spPr>
          <a:xfrm>
            <a:off x="533094" y="464610"/>
            <a:ext cx="10515600" cy="629464"/>
          </a:xfrm>
          <a:prstGeom prst="rect">
            <a:avLst/>
          </a:prstGeom>
        </p:spPr>
        <p:txBody>
          <a:bodyPr vert="horz" lIns="91440" tIns="45720" rIns="91440" bIns="45720" rtlCol="0" anchor="ctr">
            <a:normAutofit/>
          </a:bodyPr>
          <a:lstStyle/>
          <a:p>
            <a:r>
              <a:rPr lang="en-US" dirty="0"/>
              <a:t>Click to edit Master title style</a:t>
            </a:r>
          </a:p>
        </p:txBody>
      </p:sp>
      <p:sp>
        <p:nvSpPr>
          <p:cNvPr id="11" name="Footer Placeholder 4">
            <a:extLst>
              <a:ext uri="{FF2B5EF4-FFF2-40B4-BE49-F238E27FC236}">
                <a16:creationId xmlns:a16="http://schemas.microsoft.com/office/drawing/2014/main" id="{8B492F05-B125-6F4E-9A69-D7959FC23A1B}"/>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8" name="Straight Connector 7">
            <a:extLst>
              <a:ext uri="{FF2B5EF4-FFF2-40B4-BE49-F238E27FC236}">
                <a16:creationId xmlns:a16="http://schemas.microsoft.com/office/drawing/2014/main" id="{8A2A1DB2-E781-464F-B282-575B8AAE0D85}"/>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F92F528-BF80-6A43-9AB7-60310C3955D0}"/>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81117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3EC0-B75A-3C42-8697-409F45A2DD9E}"/>
              </a:ext>
            </a:extLst>
          </p:cNvPr>
          <p:cNvSpPr>
            <a:spLocks noGrp="1"/>
          </p:cNvSpPr>
          <p:nvPr>
            <p:ph type="title"/>
          </p:nvPr>
        </p:nvSpPr>
        <p:spPr>
          <a:xfrm>
            <a:off x="831850" y="1116614"/>
            <a:ext cx="10515600" cy="2852737"/>
          </a:xfrm>
        </p:spPr>
        <p:txBody>
          <a:bodyPr anchor="b">
            <a:normAutofit/>
          </a:bodyPr>
          <a:lstStyle>
            <a:lvl1pPr>
              <a:defRPr sz="55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60E61E0-1345-BA46-8A07-B127CAB8359E}"/>
              </a:ext>
            </a:extLst>
          </p:cNvPr>
          <p:cNvSpPr>
            <a:spLocks noGrp="1"/>
          </p:cNvSpPr>
          <p:nvPr>
            <p:ph type="body" idx="1"/>
          </p:nvPr>
        </p:nvSpPr>
        <p:spPr>
          <a:xfrm>
            <a:off x="831850" y="4125829"/>
            <a:ext cx="10515600" cy="584527"/>
          </a:xfrm>
        </p:spPr>
        <p:txBody>
          <a:bodyPr/>
          <a:lstStyle>
            <a:lvl1pPr marL="0" indent="0">
              <a:buNone/>
              <a:defRPr sz="2400" b="1" cap="all" baseline="0">
                <a:solidFill>
                  <a:schemeClr val="bg2">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D2DAEB16-9681-444A-B220-096CEAF149A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11" name="Footer Placeholder 4">
            <a:extLst>
              <a:ext uri="{FF2B5EF4-FFF2-40B4-BE49-F238E27FC236}">
                <a16:creationId xmlns:a16="http://schemas.microsoft.com/office/drawing/2014/main" id="{1FA04B4A-1586-CF4D-B09F-4C427A90C84C}"/>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8" name="Straight Connector 7">
            <a:extLst>
              <a:ext uri="{FF2B5EF4-FFF2-40B4-BE49-F238E27FC236}">
                <a16:creationId xmlns:a16="http://schemas.microsoft.com/office/drawing/2014/main" id="{94C87622-5CEE-5B42-A574-06518095D548}"/>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AEFE9B9-B4AB-A04A-AA08-1BD37D0E18B6}"/>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249359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B4D18B-FBD5-0448-9D63-982BB1258C31}"/>
              </a:ext>
            </a:extLst>
          </p:cNvPr>
          <p:cNvSpPr>
            <a:spLocks noGrp="1"/>
          </p:cNvSpPr>
          <p:nvPr>
            <p:ph sz="half" idx="1"/>
          </p:nvPr>
        </p:nvSpPr>
        <p:spPr>
          <a:xfrm>
            <a:off x="838200" y="1035845"/>
            <a:ext cx="4969476" cy="48827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9BBA41A-24D9-B844-9865-477590D23511}"/>
              </a:ext>
            </a:extLst>
          </p:cNvPr>
          <p:cNvSpPr>
            <a:spLocks noGrp="1"/>
          </p:cNvSpPr>
          <p:nvPr>
            <p:ph sz="half" idx="2"/>
          </p:nvPr>
        </p:nvSpPr>
        <p:spPr>
          <a:xfrm>
            <a:off x="6384324" y="1035845"/>
            <a:ext cx="4969476" cy="48827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DB22B45B-2494-834B-B876-DE3D5531330A}"/>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1" name="Straight Connector 10">
            <a:extLst>
              <a:ext uri="{FF2B5EF4-FFF2-40B4-BE49-F238E27FC236}">
                <a16:creationId xmlns:a16="http://schemas.microsoft.com/office/drawing/2014/main" id="{D8F1AA71-061C-E04F-8907-EAD50EB0CDB2}"/>
              </a:ext>
            </a:extLst>
          </p:cNvPr>
          <p:cNvCxnSpPr>
            <a:cxnSpLocks/>
          </p:cNvCxnSpPr>
          <p:nvPr userDrawn="1"/>
        </p:nvCxnSpPr>
        <p:spPr>
          <a:xfrm>
            <a:off x="6096000" y="1035805"/>
            <a:ext cx="0" cy="488323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5FF665A-D800-F449-96DE-CFB576C680AA}"/>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14" name="Footer Placeholder 4">
            <a:extLst>
              <a:ext uri="{FF2B5EF4-FFF2-40B4-BE49-F238E27FC236}">
                <a16:creationId xmlns:a16="http://schemas.microsoft.com/office/drawing/2014/main" id="{344D1533-9155-1C4A-954E-DAE904447018}"/>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9" name="Straight Connector 8">
            <a:extLst>
              <a:ext uri="{FF2B5EF4-FFF2-40B4-BE49-F238E27FC236}">
                <a16:creationId xmlns:a16="http://schemas.microsoft.com/office/drawing/2014/main" id="{37CAEE1F-A474-6C4E-88D3-9EDF53C60FC6}"/>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D3EB843-D1AD-8041-BB93-78AA1D17A62C}"/>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22042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B88BCC-12DA-1646-97F5-31DE965AA0FE}"/>
              </a:ext>
            </a:extLst>
          </p:cNvPr>
          <p:cNvSpPr>
            <a:spLocks noGrp="1"/>
          </p:cNvSpPr>
          <p:nvPr>
            <p:ph type="body" idx="1"/>
          </p:nvPr>
        </p:nvSpPr>
        <p:spPr>
          <a:xfrm>
            <a:off x="839789" y="1039273"/>
            <a:ext cx="5062624" cy="559786"/>
          </a:xfrm>
        </p:spPr>
        <p:txBody>
          <a:bodyPr anchor="b">
            <a:noAutofit/>
          </a:bodyPr>
          <a:lstStyle>
            <a:lvl1pPr marL="0" indent="0" algn="l">
              <a:buNone/>
              <a:defRPr sz="2000" b="1" cap="all" baseline="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D1E175-9515-D147-BD39-CD7688F6166F}"/>
              </a:ext>
            </a:extLst>
          </p:cNvPr>
          <p:cNvSpPr>
            <a:spLocks noGrp="1"/>
          </p:cNvSpPr>
          <p:nvPr>
            <p:ph sz="half" idx="2"/>
          </p:nvPr>
        </p:nvSpPr>
        <p:spPr>
          <a:xfrm>
            <a:off x="839789" y="1793515"/>
            <a:ext cx="5062624" cy="40857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38DFB8E-D116-6A49-950D-8A2216F201E4}"/>
              </a:ext>
            </a:extLst>
          </p:cNvPr>
          <p:cNvSpPr>
            <a:spLocks noGrp="1"/>
          </p:cNvSpPr>
          <p:nvPr>
            <p:ph type="body" sz="quarter" idx="3"/>
          </p:nvPr>
        </p:nvSpPr>
        <p:spPr>
          <a:xfrm>
            <a:off x="6289588" y="1039273"/>
            <a:ext cx="5065800" cy="559786"/>
          </a:xfrm>
        </p:spPr>
        <p:txBody>
          <a:bodyPr anchor="b">
            <a:normAutofit/>
          </a:bodyPr>
          <a:lstStyle>
            <a:lvl1pPr marL="0" indent="0" algn="l">
              <a:buNone/>
              <a:defRPr sz="2000" b="1" cap="all" baseline="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948F8C2-37F6-B34E-AD58-7E1EB0F576F7}"/>
              </a:ext>
            </a:extLst>
          </p:cNvPr>
          <p:cNvSpPr>
            <a:spLocks noGrp="1"/>
          </p:cNvSpPr>
          <p:nvPr>
            <p:ph sz="quarter" idx="4"/>
          </p:nvPr>
        </p:nvSpPr>
        <p:spPr>
          <a:xfrm>
            <a:off x="6289588" y="1793515"/>
            <a:ext cx="5065799" cy="40857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5EC785BA-BD62-CC44-B92D-CE498B6E665A}"/>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3" name="Straight Connector 12">
            <a:extLst>
              <a:ext uri="{FF2B5EF4-FFF2-40B4-BE49-F238E27FC236}">
                <a16:creationId xmlns:a16="http://schemas.microsoft.com/office/drawing/2014/main" id="{85C907F2-1402-D445-8427-6A8453296D46}"/>
              </a:ext>
            </a:extLst>
          </p:cNvPr>
          <p:cNvCxnSpPr>
            <a:cxnSpLocks/>
          </p:cNvCxnSpPr>
          <p:nvPr userDrawn="1"/>
        </p:nvCxnSpPr>
        <p:spPr>
          <a:xfrm>
            <a:off x="6096000" y="1039273"/>
            <a:ext cx="0" cy="499561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01E4046D-70AE-7548-BD7B-AC8B63AA4976}"/>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17" name="Footer Placeholder 4">
            <a:extLst>
              <a:ext uri="{FF2B5EF4-FFF2-40B4-BE49-F238E27FC236}">
                <a16:creationId xmlns:a16="http://schemas.microsoft.com/office/drawing/2014/main" id="{1447FDBD-B1AF-0D47-A586-23BC38E77B70}"/>
              </a:ext>
            </a:extLst>
          </p:cNvPr>
          <p:cNvSpPr>
            <a:spLocks noGrp="1"/>
          </p:cNvSpPr>
          <p:nvPr>
            <p:ph type="ftr" sz="quarter" idx="1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1" name="Straight Connector 10">
            <a:extLst>
              <a:ext uri="{FF2B5EF4-FFF2-40B4-BE49-F238E27FC236}">
                <a16:creationId xmlns:a16="http://schemas.microsoft.com/office/drawing/2014/main" id="{199206BE-FFBA-0345-BDE2-D4EE5C5DEC9B}"/>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81FFFD0-1AA0-BA4E-A261-3CB95030E1C9}"/>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631062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76F2F4B-6468-5A4C-9FF4-526B824CFEFA}"/>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7" name="Title 1">
            <a:extLst>
              <a:ext uri="{FF2B5EF4-FFF2-40B4-BE49-F238E27FC236}">
                <a16:creationId xmlns:a16="http://schemas.microsoft.com/office/drawing/2014/main" id="{7A45C41A-82A9-E643-BBA6-E0E2F777C515}"/>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6" name="Footer Placeholder 4">
            <a:extLst>
              <a:ext uri="{FF2B5EF4-FFF2-40B4-BE49-F238E27FC236}">
                <a16:creationId xmlns:a16="http://schemas.microsoft.com/office/drawing/2014/main" id="{EE557BCE-662C-E24B-986D-AABFD07929C7}"/>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9" name="Straight Connector 8">
            <a:extLst>
              <a:ext uri="{FF2B5EF4-FFF2-40B4-BE49-F238E27FC236}">
                <a16:creationId xmlns:a16="http://schemas.microsoft.com/office/drawing/2014/main" id="{4E88F27D-E264-024E-B610-93EB87D65473}"/>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795B6E9-2E01-7F4D-AA0C-A89D4F77FB97}"/>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83834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E03BDE-6FC3-E646-B72D-8CA6F29BD5AF}"/>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5" name="Footer Placeholder 4">
            <a:extLst>
              <a:ext uri="{FF2B5EF4-FFF2-40B4-BE49-F238E27FC236}">
                <a16:creationId xmlns:a16="http://schemas.microsoft.com/office/drawing/2014/main" id="{1ED9ACBC-72AC-0449-9601-146A4B5C35C5}"/>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7" name="Straight Connector 6">
            <a:extLst>
              <a:ext uri="{FF2B5EF4-FFF2-40B4-BE49-F238E27FC236}">
                <a16:creationId xmlns:a16="http://schemas.microsoft.com/office/drawing/2014/main" id="{239770B7-6AC1-FD47-911A-E379C22117A6}"/>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AA41C2D-5267-9D43-B01C-42E8B759CB92}"/>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49741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7801B-6523-5242-931D-79811C0396F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57721AD-FCBD-384F-AD9C-6DCCDF10EA14}"/>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BE47C42-6243-C441-8C68-72816B9F729D}"/>
              </a:ext>
            </a:extLst>
          </p:cNvPr>
          <p:cNvSpPr>
            <a:spLocks noGrp="1"/>
          </p:cNvSpPr>
          <p:nvPr>
            <p:ph type="body" sz="half" idx="2"/>
          </p:nvPr>
        </p:nvSpPr>
        <p:spPr>
          <a:xfrm>
            <a:off x="839788" y="2559654"/>
            <a:ext cx="3932237" cy="33093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E47C9AD0-D661-3542-88EB-91CE12BD18F4}"/>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0" name="Straight Connector 9">
            <a:extLst>
              <a:ext uri="{FF2B5EF4-FFF2-40B4-BE49-F238E27FC236}">
                <a16:creationId xmlns:a16="http://schemas.microsoft.com/office/drawing/2014/main" id="{E4F5D5ED-C5CD-844A-A47D-4B5E039B5B22}"/>
              </a:ext>
            </a:extLst>
          </p:cNvPr>
          <p:cNvCxnSpPr>
            <a:cxnSpLocks/>
          </p:cNvCxnSpPr>
          <p:nvPr userDrawn="1"/>
        </p:nvCxnSpPr>
        <p:spPr>
          <a:xfrm>
            <a:off x="4983892" y="457200"/>
            <a:ext cx="0" cy="5411788"/>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BE275B44-741A-F54E-A023-C94BA21903C0}"/>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1" name="Straight Connector 10">
            <a:extLst>
              <a:ext uri="{FF2B5EF4-FFF2-40B4-BE49-F238E27FC236}">
                <a16:creationId xmlns:a16="http://schemas.microsoft.com/office/drawing/2014/main" id="{B5F79D63-F40F-EA49-A33A-55B5EA56B71F}"/>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2BC2D3C-4E37-ED44-A694-E91FAC22B3D9}"/>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05997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3666C0F-FC19-4144-BE67-EAC6123806E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8" name="Footer Placeholder 4">
            <a:extLst>
              <a:ext uri="{FF2B5EF4-FFF2-40B4-BE49-F238E27FC236}">
                <a16:creationId xmlns:a16="http://schemas.microsoft.com/office/drawing/2014/main" id="{8EA64546-94D8-424F-9ABC-B3BDDBEC4461}"/>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2" name="Straight Connector 11">
            <a:extLst>
              <a:ext uri="{FF2B5EF4-FFF2-40B4-BE49-F238E27FC236}">
                <a16:creationId xmlns:a16="http://schemas.microsoft.com/office/drawing/2014/main" id="{636BA18E-8E3A-134D-B37C-899ED9246A50}"/>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F2A362B-5A5E-0E44-BC0C-D187D7F03BB1}"/>
              </a:ext>
            </a:extLst>
          </p:cNvPr>
          <p:cNvPicPr>
            <a:picLocks noChangeAspect="1"/>
          </p:cNvPicPr>
          <p:nvPr userDrawn="1"/>
        </p:nvPicPr>
        <p:blipFill>
          <a:blip r:embed="rId2"/>
          <a:stretch>
            <a:fillRect/>
          </a:stretch>
        </p:blipFill>
        <p:spPr>
          <a:xfrm>
            <a:off x="11134820" y="5869059"/>
            <a:ext cx="780240" cy="702733"/>
          </a:xfrm>
          <a:prstGeom prst="rect">
            <a:avLst/>
          </a:prstGeom>
        </p:spPr>
      </p:pic>
      <p:sp>
        <p:nvSpPr>
          <p:cNvPr id="14" name="Title 4">
            <a:extLst>
              <a:ext uri="{FF2B5EF4-FFF2-40B4-BE49-F238E27FC236}">
                <a16:creationId xmlns:a16="http://schemas.microsoft.com/office/drawing/2014/main" id="{126CCD5F-3403-134A-B9A8-372469055187}"/>
              </a:ext>
            </a:extLst>
          </p:cNvPr>
          <p:cNvSpPr>
            <a:spLocks noGrp="1"/>
          </p:cNvSpPr>
          <p:nvPr>
            <p:ph type="title" hasCustomPrompt="1"/>
          </p:nvPr>
        </p:nvSpPr>
        <p:spPr>
          <a:xfrm>
            <a:off x="838200" y="376036"/>
            <a:ext cx="10515600" cy="468781"/>
          </a:xfrm>
        </p:spPr>
        <p:txBody>
          <a:bodyPr>
            <a:normAutofit fontScale="90000"/>
          </a:bodyPr>
          <a:lstStyle>
            <a:lvl1pPr>
              <a:defRPr/>
            </a:lvl1pPr>
          </a:lstStyle>
          <a:p>
            <a:r>
              <a:rPr lang="en-US" dirty="0"/>
              <a:t>Click to edit master title style</a:t>
            </a:r>
          </a:p>
        </p:txBody>
      </p:sp>
      <p:sp>
        <p:nvSpPr>
          <p:cNvPr id="15" name="Content Placeholder 9">
            <a:extLst>
              <a:ext uri="{FF2B5EF4-FFF2-40B4-BE49-F238E27FC236}">
                <a16:creationId xmlns:a16="http://schemas.microsoft.com/office/drawing/2014/main" id="{8B271B5E-AA22-7A4F-85D0-CF581ECE6D6E}"/>
              </a:ext>
            </a:extLst>
          </p:cNvPr>
          <p:cNvSpPr>
            <a:spLocks noGrp="1"/>
          </p:cNvSpPr>
          <p:nvPr>
            <p:ph sz="half" idx="1"/>
          </p:nvPr>
        </p:nvSpPr>
        <p:spPr>
          <a:xfrm>
            <a:off x="990600" y="1188245"/>
            <a:ext cx="4969476" cy="4882790"/>
          </a:xfrm>
        </p:spPr>
        <p:txBody>
          <a:bodyPr anchor="t">
            <a:normAutofit/>
          </a:body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Integer in </a:t>
            </a:r>
            <a:r>
              <a:rPr lang="en-US" dirty="0" err="1"/>
              <a:t>tellus</a:t>
            </a:r>
            <a:r>
              <a:rPr lang="en-US" dirty="0"/>
              <a:t> </a:t>
            </a:r>
            <a:r>
              <a:rPr lang="en-US" dirty="0" err="1"/>
              <a:t>ullamcorper</a:t>
            </a:r>
            <a:r>
              <a:rPr lang="en-US" dirty="0"/>
              <a:t>, </a:t>
            </a:r>
            <a:r>
              <a:rPr lang="en-US" dirty="0" err="1"/>
              <a:t>mattis</a:t>
            </a:r>
            <a:r>
              <a:rPr lang="en-US" dirty="0"/>
              <a:t> </a:t>
            </a:r>
            <a:r>
              <a:rPr lang="en-US" dirty="0" err="1"/>
              <a:t>turpis</a:t>
            </a:r>
            <a:r>
              <a:rPr lang="en-US" dirty="0"/>
              <a:t> </a:t>
            </a:r>
            <a:r>
              <a:rPr lang="en-US" dirty="0" err="1"/>
              <a:t>nec</a:t>
            </a:r>
            <a:r>
              <a:rPr lang="en-US" dirty="0"/>
              <a:t>, </a:t>
            </a:r>
            <a:r>
              <a:rPr lang="en-US" dirty="0" err="1"/>
              <a:t>faucibus</a:t>
            </a:r>
            <a:r>
              <a:rPr lang="en-US" dirty="0"/>
              <a:t> </a:t>
            </a:r>
            <a:r>
              <a:rPr lang="en-US" dirty="0" err="1"/>
              <a:t>augue</a:t>
            </a:r>
            <a:r>
              <a:rPr lang="en-US" dirty="0"/>
              <a:t>.</a:t>
            </a:r>
          </a:p>
          <a:p>
            <a:pPr lvl="1"/>
            <a:r>
              <a:rPr lang="en-US" dirty="0" err="1"/>
              <a:t>Donec</a:t>
            </a:r>
            <a:r>
              <a:rPr lang="en-US" dirty="0"/>
              <a:t> sed </a:t>
            </a:r>
            <a:r>
              <a:rPr lang="en-US" dirty="0" err="1"/>
              <a:t>sem</a:t>
            </a:r>
            <a:r>
              <a:rPr lang="en-US" dirty="0"/>
              <a:t> non </a:t>
            </a:r>
            <a:r>
              <a:rPr lang="en-US" dirty="0" err="1"/>
              <a:t>velit</a:t>
            </a:r>
            <a:r>
              <a:rPr lang="en-US" dirty="0"/>
              <a:t> </a:t>
            </a:r>
            <a:r>
              <a:rPr lang="en-US" dirty="0" err="1"/>
              <a:t>aliquam</a:t>
            </a:r>
            <a:r>
              <a:rPr lang="en-US" dirty="0"/>
              <a:t> </a:t>
            </a:r>
            <a:r>
              <a:rPr lang="en-US" dirty="0" err="1"/>
              <a:t>pellentesque</a:t>
            </a:r>
            <a:r>
              <a:rPr lang="en-US" dirty="0"/>
              <a:t>.</a:t>
            </a:r>
          </a:p>
          <a:p>
            <a:r>
              <a:rPr lang="en-US" dirty="0" err="1"/>
              <a:t>Donec</a:t>
            </a:r>
            <a:r>
              <a:rPr lang="en-US" dirty="0"/>
              <a:t> non </a:t>
            </a:r>
            <a:r>
              <a:rPr lang="en-US" dirty="0" err="1"/>
              <a:t>augue</a:t>
            </a:r>
            <a:r>
              <a:rPr lang="en-US" dirty="0"/>
              <a:t> </a:t>
            </a:r>
            <a:r>
              <a:rPr lang="en-US" dirty="0" err="1"/>
              <a:t>scelerisque</a:t>
            </a:r>
            <a:r>
              <a:rPr lang="en-US" dirty="0"/>
              <a:t>, </a:t>
            </a:r>
            <a:r>
              <a:rPr lang="en-US" dirty="0" err="1"/>
              <a:t>euismod</a:t>
            </a:r>
            <a:r>
              <a:rPr lang="en-US" dirty="0"/>
              <a:t> </a:t>
            </a:r>
            <a:r>
              <a:rPr lang="en-US" dirty="0" err="1"/>
              <a:t>eros</a:t>
            </a:r>
            <a:r>
              <a:rPr lang="en-US" dirty="0"/>
              <a:t> sed, </a:t>
            </a:r>
            <a:r>
              <a:rPr lang="en-US" dirty="0" err="1"/>
              <a:t>rhoncus</a:t>
            </a:r>
            <a:r>
              <a:rPr lang="en-US" dirty="0"/>
              <a:t> libero.</a:t>
            </a:r>
          </a:p>
          <a:p>
            <a:endParaRPr lang="en-US" dirty="0"/>
          </a:p>
        </p:txBody>
      </p:sp>
    </p:spTree>
    <p:extLst>
      <p:ext uri="{BB962C8B-B14F-4D97-AF65-F5344CB8AC3E}">
        <p14:creationId xmlns:p14="http://schemas.microsoft.com/office/powerpoint/2010/main" val="1474664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23F78B-B218-934F-94AF-97E7512C6FEA}"/>
              </a:ext>
            </a:extLst>
          </p:cNvPr>
          <p:cNvSpPr>
            <a:spLocks noGrp="1"/>
          </p:cNvSpPr>
          <p:nvPr>
            <p:ph type="title"/>
          </p:nvPr>
        </p:nvSpPr>
        <p:spPr>
          <a:xfrm>
            <a:off x="533094" y="346483"/>
            <a:ext cx="10515600" cy="6294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2AD657B-AF82-E541-8539-ABA2C0D478BF}"/>
              </a:ext>
            </a:extLst>
          </p:cNvPr>
          <p:cNvSpPr>
            <a:spLocks noGrp="1"/>
          </p:cNvSpPr>
          <p:nvPr>
            <p:ph type="body" idx="1"/>
          </p:nvPr>
        </p:nvSpPr>
        <p:spPr>
          <a:xfrm>
            <a:off x="533094" y="1242397"/>
            <a:ext cx="10515600" cy="4441712"/>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F1B65B7-8FE5-C14C-912F-BEE1D07C5227}"/>
              </a:ext>
            </a:extLst>
          </p:cNvPr>
          <p:cNvSpPr>
            <a:spLocks noGrp="1"/>
          </p:cNvSpPr>
          <p:nvPr>
            <p:ph type="sldNum" sz="quarter" idx="4"/>
          </p:nvPr>
        </p:nvSpPr>
        <p:spPr>
          <a:xfrm>
            <a:off x="533093" y="6368750"/>
            <a:ext cx="448763" cy="165554"/>
          </a:xfrm>
          <a:prstGeom prst="rect">
            <a:avLst/>
          </a:prstGeom>
        </p:spPr>
        <p:txBody>
          <a:bodyPr vert="horz" lIns="91440" tIns="45720" rIns="91440" bIns="45720" rtlCol="0" anchor="ctr"/>
          <a:lstStyle>
            <a:lvl1pPr algn="l">
              <a:defRPr sz="1200" b="1" i="0">
                <a:solidFill>
                  <a:srgbClr val="4F2D7F"/>
                </a:solidFill>
                <a:latin typeface="Arial" panose="020B0604020202020204" pitchFamily="34" charset="0"/>
                <a:cs typeface="Arial" panose="020B0604020202020204" pitchFamily="34" charset="0"/>
              </a:defRPr>
            </a:lvl1pPr>
          </a:lstStyle>
          <a:p>
            <a:fld id="{AA23EBD3-1EF8-AD4F-BAF6-F70C65CCC098}" type="slidenum">
              <a:rPr lang="en-US" smtClean="0"/>
              <a:pPr/>
              <a:t>‹#›</a:t>
            </a:fld>
            <a:endParaRPr lang="en-US" dirty="0"/>
          </a:p>
        </p:txBody>
      </p:sp>
      <p:cxnSp>
        <p:nvCxnSpPr>
          <p:cNvPr id="8" name="Straight Connector 7">
            <a:extLst>
              <a:ext uri="{FF2B5EF4-FFF2-40B4-BE49-F238E27FC236}">
                <a16:creationId xmlns:a16="http://schemas.microsoft.com/office/drawing/2014/main" id="{C9F854DD-D131-AB42-8FEC-09677D60F659}"/>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70D0D6D5-E8A7-5A43-9CDF-95B887C784E8}"/>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pic>
        <p:nvPicPr>
          <p:cNvPr id="5" name="Picture 4">
            <a:extLst>
              <a:ext uri="{FF2B5EF4-FFF2-40B4-BE49-F238E27FC236}">
                <a16:creationId xmlns:a16="http://schemas.microsoft.com/office/drawing/2014/main" id="{4875BA4F-0AEF-8048-86DA-D335A1D6DE59}"/>
              </a:ext>
            </a:extLst>
          </p:cNvPr>
          <p:cNvPicPr>
            <a:picLocks noChangeAspect="1"/>
          </p:cNvPicPr>
          <p:nvPr userDrawn="1"/>
        </p:nvPicPr>
        <p:blipFill>
          <a:blip r:embed="rId1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2103136499"/>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dt="0"/>
  <p:txStyles>
    <p:titleStyle>
      <a:lvl1pPr algn="l" defTabSz="914400" rtl="0" eaLnBrk="1" latinLnBrk="0" hangingPunct="1">
        <a:lnSpc>
          <a:spcPct val="90000"/>
        </a:lnSpc>
        <a:spcBef>
          <a:spcPct val="0"/>
        </a:spcBef>
        <a:buNone/>
        <a:defRPr sz="3200" b="1" i="0" kern="1200" cap="all" spc="120" baseline="0">
          <a:solidFill>
            <a:srgbClr val="4F2D7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spcAft>
          <a:spcPts val="2400"/>
        </a:spcAft>
        <a:buFont typeface="Arial" panose="020B0604020202020204" pitchFamily="34" charset="0"/>
        <a:buChar char="•"/>
        <a:defRPr sz="2200" b="0" i="0" kern="1200">
          <a:solidFill>
            <a:srgbClr val="4F2D7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2400"/>
        </a:spcAft>
        <a:buFont typeface="Arial" panose="020B0604020202020204" pitchFamily="34" charset="0"/>
        <a:buChar char="•"/>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2400"/>
        </a:spcAft>
        <a:buFont typeface="Arial" panose="020B0604020202020204" pitchFamily="34" charset="0"/>
        <a:buChar char="•"/>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2400"/>
        </a:spcAft>
        <a:buFont typeface="Arial" panose="020B0604020202020204" pitchFamily="34" charset="0"/>
        <a:buChar char="•"/>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2400"/>
        </a:spcAft>
        <a:buFont typeface="Arial" panose="020B0604020202020204" pitchFamily="34" charset="0"/>
        <a:buChar char="•"/>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performingarts/music/" TargetMode="External"/><Relationship Id="rId4" Type="http://schemas.openxmlformats.org/officeDocument/2006/relationships/hyperlink" Target="http://musictheory.tech/"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performingarts/music/" TargetMode="External"/><Relationship Id="rId4" Type="http://schemas.openxmlformats.org/officeDocument/2006/relationships/hyperlink" Target="http://musictheory.tech/"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floydrichmond.com/nyssma2023/overview.mp4"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musictheory.tech/"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editor@musictheory.tech" TargetMode="External"/><Relationship Id="rId2" Type="http://schemas.openxmlformats.org/officeDocument/2006/relationships/hyperlink" Target="http://musictheory.tech/"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musictheory.tech/"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musictheory.tech/"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hyperlink" Target="https://youtu.be/_IUCkAsOw0o" TargetMode="External"/><Relationship Id="rId13" Type="http://schemas.openxmlformats.org/officeDocument/2006/relationships/hyperlink" Target="https://youtu.be/kyQMeq2i9tc" TargetMode="External"/><Relationship Id="rId3" Type="http://schemas.openxmlformats.org/officeDocument/2006/relationships/hyperlink" Target="https://youtu.be/9ShnLDMRO44" TargetMode="External"/><Relationship Id="rId7" Type="http://schemas.openxmlformats.org/officeDocument/2006/relationships/hyperlink" Target="https://youtu.be/MZh3XuY2nOI" TargetMode="External"/><Relationship Id="rId12" Type="http://schemas.openxmlformats.org/officeDocument/2006/relationships/hyperlink" Target="https://youtu.be/mjsL6VXIakU" TargetMode="External"/><Relationship Id="rId2" Type="http://schemas.openxmlformats.org/officeDocument/2006/relationships/hyperlink" Target="https://youtu.be/-MNPmZ04A1c" TargetMode="External"/><Relationship Id="rId1" Type="http://schemas.openxmlformats.org/officeDocument/2006/relationships/slideLayout" Target="../slideLayouts/slideLayout3.xml"/><Relationship Id="rId6" Type="http://schemas.openxmlformats.org/officeDocument/2006/relationships/hyperlink" Target="https://youtu.be/IedPCZ-kENY" TargetMode="External"/><Relationship Id="rId11" Type="http://schemas.openxmlformats.org/officeDocument/2006/relationships/hyperlink" Target="https://youtu.be/5xlpMMZpCWo" TargetMode="External"/><Relationship Id="rId5" Type="http://schemas.openxmlformats.org/officeDocument/2006/relationships/hyperlink" Target="https://youtu.be/8czFQlX8r7Q" TargetMode="External"/><Relationship Id="rId15" Type="http://schemas.openxmlformats.org/officeDocument/2006/relationships/hyperlink" Target="https://youtu.be/L4uo40WGuUQ" TargetMode="External"/><Relationship Id="rId10" Type="http://schemas.openxmlformats.org/officeDocument/2006/relationships/hyperlink" Target="https://youtu.be/_0HOg9Lg3tQ" TargetMode="External"/><Relationship Id="rId4" Type="http://schemas.openxmlformats.org/officeDocument/2006/relationships/hyperlink" Target="https://youtu.be/0Jn6BOouRGE" TargetMode="External"/><Relationship Id="rId9" Type="http://schemas.openxmlformats.org/officeDocument/2006/relationships/hyperlink" Target="https://youtu.be/1hGo8xXJN-M" TargetMode="External"/><Relationship Id="rId14" Type="http://schemas.openxmlformats.org/officeDocument/2006/relationships/hyperlink" Target="https://youtu.be/LOyAuo_EWVA"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youtu.be/0Of2aPthHe0" TargetMode="External"/><Relationship Id="rId13" Type="http://schemas.openxmlformats.org/officeDocument/2006/relationships/hyperlink" Target="https://youtu.be/FdQAjzlWvuI" TargetMode="External"/><Relationship Id="rId3" Type="http://schemas.openxmlformats.org/officeDocument/2006/relationships/hyperlink" Target="https://youtu.be/lCEdD9w7A4s" TargetMode="External"/><Relationship Id="rId7" Type="http://schemas.openxmlformats.org/officeDocument/2006/relationships/hyperlink" Target="https://youtu.be/MSV4B8jjCVQ" TargetMode="External"/><Relationship Id="rId12" Type="http://schemas.openxmlformats.org/officeDocument/2006/relationships/hyperlink" Target="https://youtu.be/6aMlbPo72bQ" TargetMode="External"/><Relationship Id="rId2" Type="http://schemas.openxmlformats.org/officeDocument/2006/relationships/hyperlink" Target="https://youtu.be/G_IXORG4fLU" TargetMode="External"/><Relationship Id="rId1" Type="http://schemas.openxmlformats.org/officeDocument/2006/relationships/slideLayout" Target="../slideLayouts/slideLayout3.xml"/><Relationship Id="rId6" Type="http://schemas.openxmlformats.org/officeDocument/2006/relationships/hyperlink" Target="https://youtu.be/bkgaSMS7J20" TargetMode="External"/><Relationship Id="rId11" Type="http://schemas.openxmlformats.org/officeDocument/2006/relationships/hyperlink" Target="https://youtu.be/-SJrq9Kppns" TargetMode="External"/><Relationship Id="rId5" Type="http://schemas.openxmlformats.org/officeDocument/2006/relationships/hyperlink" Target="https://youtu.be/awKbEh3HWbU" TargetMode="External"/><Relationship Id="rId15" Type="http://schemas.openxmlformats.org/officeDocument/2006/relationships/hyperlink" Target="https://youtu.be/DNOo1zr_Kg4" TargetMode="External"/><Relationship Id="rId10" Type="http://schemas.openxmlformats.org/officeDocument/2006/relationships/hyperlink" Target="https://youtu.be/BPxU7irxXiA" TargetMode="External"/><Relationship Id="rId4" Type="http://schemas.openxmlformats.org/officeDocument/2006/relationships/hyperlink" Target="https://youtu.be/6VbycYPiiDE" TargetMode="External"/><Relationship Id="rId9" Type="http://schemas.openxmlformats.org/officeDocument/2006/relationships/hyperlink" Target="https://youtu.be/WPc-dwnN9rM" TargetMode="External"/><Relationship Id="rId14" Type="http://schemas.openxmlformats.org/officeDocument/2006/relationships/hyperlink" Target="https://youtu.be/zjSr4hHKlwk"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youtu.be/b0Lx_mNdXRc" TargetMode="External"/><Relationship Id="rId3" Type="http://schemas.openxmlformats.org/officeDocument/2006/relationships/hyperlink" Target="https://youtu.be/YG-lWE1a_oY" TargetMode="External"/><Relationship Id="rId7" Type="http://schemas.openxmlformats.org/officeDocument/2006/relationships/hyperlink" Target="https://youtu.be/tzB6eEfACz0" TargetMode="External"/><Relationship Id="rId2" Type="http://schemas.openxmlformats.org/officeDocument/2006/relationships/hyperlink" Target="https://youtu.be/5WGoLrhAZGg" TargetMode="External"/><Relationship Id="rId1" Type="http://schemas.openxmlformats.org/officeDocument/2006/relationships/slideLayout" Target="../slideLayouts/slideLayout3.xml"/><Relationship Id="rId6" Type="http://schemas.openxmlformats.org/officeDocument/2006/relationships/hyperlink" Target="https://youtu.be/kMHkTfqrFto" TargetMode="External"/><Relationship Id="rId5" Type="http://schemas.openxmlformats.org/officeDocument/2006/relationships/hyperlink" Target="https://youtu.be/xTckcIeXZvw" TargetMode="External"/><Relationship Id="rId10" Type="http://schemas.openxmlformats.org/officeDocument/2006/relationships/hyperlink" Target="https://youtu.be/QOH0olQUy54" TargetMode="External"/><Relationship Id="rId4" Type="http://schemas.openxmlformats.org/officeDocument/2006/relationships/hyperlink" Target="https://youtu.be/AunDTXoNjjI" TargetMode="External"/><Relationship Id="rId9" Type="http://schemas.openxmlformats.org/officeDocument/2006/relationships/hyperlink" Target="https://youtu.be/J3oeWplcZI0"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s://www.musictheory.net/exercises/note/xrwrwrwgwyryymyyyyry" TargetMode="External"/><Relationship Id="rId13" Type="http://schemas.openxmlformats.org/officeDocument/2006/relationships/hyperlink" Target="http://www.musictheory.net/exercises/keyboard-reverse/oynsyrybbyynyyyy" TargetMode="External"/><Relationship Id="rId18" Type="http://schemas.openxmlformats.org/officeDocument/2006/relationships/hyperlink" Target="https://www.floydrichmond.com/usetech/musicalflashcards/acnotes.html" TargetMode="External"/><Relationship Id="rId3" Type="http://schemas.openxmlformats.org/officeDocument/2006/relationships/hyperlink" Target="https://www.musictheory.net/exercises/note/beoyryymyyyyny" TargetMode="External"/><Relationship Id="rId7" Type="http://schemas.openxmlformats.org/officeDocument/2006/relationships/hyperlink" Target="https://www.musictheory.net/exercises/keyboard/y9dyymybyny" TargetMode="External"/><Relationship Id="rId12" Type="http://schemas.openxmlformats.org/officeDocument/2006/relationships/hyperlink" Target="https://www.musictheory.net/exercises/note-construction/eeoyryyyyybyyynyy" TargetMode="External"/><Relationship Id="rId17" Type="http://schemas.openxmlformats.org/officeDocument/2006/relationships/hyperlink" Target="https://www.floydrichmond.com/usetech/musicalflashcards/bcnotes.html" TargetMode="External"/><Relationship Id="rId2" Type="http://schemas.openxmlformats.org/officeDocument/2006/relationships/hyperlink" Target="https://musictheory.net/" TargetMode="External"/><Relationship Id="rId16" Type="http://schemas.openxmlformats.org/officeDocument/2006/relationships/hyperlink" Target="https://www.floydrichmond.com/usetech/musicalflashcards/tcnotes.html" TargetMode="External"/><Relationship Id="rId1" Type="http://schemas.openxmlformats.org/officeDocument/2006/relationships/slideLayout" Target="../slideLayouts/slideLayout3.xml"/><Relationship Id="rId6" Type="http://schemas.openxmlformats.org/officeDocument/2006/relationships/hyperlink" Target="https://www.musictheory.net/exercises/note/ekoyryymyyyyny" TargetMode="External"/><Relationship Id="rId11" Type="http://schemas.openxmlformats.org/officeDocument/2006/relationships/hyperlink" Target="https://www.musictheory.net/exercises/note-construction/reoyryyyyybyyynyy" TargetMode="External"/><Relationship Id="rId5" Type="http://schemas.openxmlformats.org/officeDocument/2006/relationships/hyperlink" Target="https://www.musictheory.net/exercises/note/reoyryymyyyyny" TargetMode="External"/><Relationship Id="rId15" Type="http://schemas.openxmlformats.org/officeDocument/2006/relationships/hyperlink" Target="https://www.floydrichmond.com/usetech/musicalflashcards/" TargetMode="External"/><Relationship Id="rId10" Type="http://schemas.openxmlformats.org/officeDocument/2006/relationships/hyperlink" Target="https://www.musictheory.net/exercises/note-construction/neoyryyyyybyyynyy" TargetMode="External"/><Relationship Id="rId19" Type="http://schemas.openxmlformats.org/officeDocument/2006/relationships/hyperlink" Target="https://www.floydrichmond.com/usetech/musicalflashcards/tnnotes.html" TargetMode="External"/><Relationship Id="rId4" Type="http://schemas.openxmlformats.org/officeDocument/2006/relationships/hyperlink" Target="https://www.musictheory.net/exercises/note/neoyryymyyyyny" TargetMode="External"/><Relationship Id="rId9" Type="http://schemas.openxmlformats.org/officeDocument/2006/relationships/hyperlink" Target="https://www.musictheory.net/exercises/note-construction/beoyryyyyybyyynyy" TargetMode="External"/><Relationship Id="rId14" Type="http://schemas.openxmlformats.org/officeDocument/2006/relationships/hyperlink" Target="https://www.musictheory.net/exercises/note-construction/xrwrwrwrwyryyyyybyyyryy"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rhythmrandomizer.com/?s=340208034130205060708090a0b0c0e0f10111213141516" TargetMode="External"/><Relationship Id="rId3" Type="http://schemas.openxmlformats.org/officeDocument/2006/relationships/hyperlink" Target="https://www.rhythmrandomizer.com/?s=3202096341302050610" TargetMode="External"/><Relationship Id="rId7" Type="http://schemas.openxmlformats.org/officeDocument/2006/relationships/hyperlink" Target="https://www.rhythmrandomizer.com/?s=3202080341302050608090b0c16" TargetMode="External"/><Relationship Id="rId12" Type="http://schemas.openxmlformats.org/officeDocument/2006/relationships/hyperlink" Target="https://www.rhythmrandomizer.com/?s=340307234231b1e1f2021222324252627" TargetMode="External"/><Relationship Id="rId2" Type="http://schemas.openxmlformats.org/officeDocument/2006/relationships/hyperlink" Target="https://www.rhythmrandomizer.com/" TargetMode="External"/><Relationship Id="rId1" Type="http://schemas.openxmlformats.org/officeDocument/2006/relationships/slideLayout" Target="../slideLayouts/slideLayout3.xml"/><Relationship Id="rId6" Type="http://schemas.openxmlformats.org/officeDocument/2006/relationships/hyperlink" Target="https://www.rhythmrandomizer.com/?s=320208034130205060708090a1213141516" TargetMode="External"/><Relationship Id="rId11" Type="http://schemas.openxmlformats.org/officeDocument/2006/relationships/hyperlink" Target="https://www.rhythmrandomizer.com/?s=340307234231b1e1f2021222627" TargetMode="External"/><Relationship Id="rId5" Type="http://schemas.openxmlformats.org/officeDocument/2006/relationships/hyperlink" Target="https://www.rhythmrandomizer.com/?s=320208434130205060708090a0c0d0e0f1011" TargetMode="External"/><Relationship Id="rId10" Type="http://schemas.openxmlformats.org/officeDocument/2006/relationships/hyperlink" Target="https://www.rhythmrandomizer.com/?s=340307234231b1e1f2125" TargetMode="External"/><Relationship Id="rId4" Type="http://schemas.openxmlformats.org/officeDocument/2006/relationships/hyperlink" Target="https://www.rhythmrandomizer.com/?s=320208434130205060708090a0c10" TargetMode="External"/><Relationship Id="rId9" Type="http://schemas.openxmlformats.org/officeDocument/2006/relationships/hyperlink" Target="https://www.rhythmrandomizer.com/?s=340308834231b1e1f21"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floydrichmond.com/usetech/musicalflashcards/majorkeys.html" TargetMode="External"/><Relationship Id="rId3" Type="http://schemas.openxmlformats.org/officeDocument/2006/relationships/hyperlink" Target="https://www.musictheory.net/exercises/keysig-construction/b999bybyydyy" TargetMode="External"/><Relationship Id="rId7" Type="http://schemas.openxmlformats.org/officeDocument/2006/relationships/hyperlink" Target="https://www.musictheory.net/exercises/keysig-construction/oy999dybyydyy" TargetMode="External"/><Relationship Id="rId12" Type="http://schemas.openxmlformats.org/officeDocument/2006/relationships/hyperlink" Target="https://www.teoria.com/en/exercises/ksi.php?o=0;15;0;major;clef=f;c;g;d;a;e;b;fs;cs;f;bb;eb;ab;db;gb;cb;?o=0;15;0;minor;clef=g;c;g;d;a;e;b;fs;cs;f;bb;eb;ab;db;gb;cb;" TargetMode="External"/><Relationship Id="rId2" Type="http://schemas.openxmlformats.org/officeDocument/2006/relationships/hyperlink" Target="https://www.musictheory.net/exercises/keysig/oy999ymyydyyy" TargetMode="External"/><Relationship Id="rId1" Type="http://schemas.openxmlformats.org/officeDocument/2006/relationships/slideLayout" Target="../slideLayouts/slideLayout3.xml"/><Relationship Id="rId6" Type="http://schemas.openxmlformats.org/officeDocument/2006/relationships/hyperlink" Target="https://www.musictheory.net/exercises/keysig/oy999dmyydyyy" TargetMode="External"/><Relationship Id="rId11" Type="http://schemas.openxmlformats.org/officeDocument/2006/relationships/hyperlink" Target="https://www.teoria.com/en/exercises/ksi.php?o=0;15;0;major;clef=f;c;g;d;a;e;b;fs;cs;f;bb;eb;ab;db;gb;cb;?o=0;15;0;major;clef=g;c;g;d;a;e;b;fs;cs;f;bb;eb;ab;db;gb;cb;" TargetMode="External"/><Relationship Id="rId5" Type="http://schemas.openxmlformats.org/officeDocument/2006/relationships/hyperlink" Target="http://www.musictheory.net/exercises/keysig-construction/oy999nybyydyy" TargetMode="External"/><Relationship Id="rId10" Type="http://schemas.openxmlformats.org/officeDocument/2006/relationships/hyperlink" Target="https://www.floydrichmond.com/usetech/musicalflashcards/majorandminorkeys.html" TargetMode="External"/><Relationship Id="rId4" Type="http://schemas.openxmlformats.org/officeDocument/2006/relationships/hyperlink" Target="https://www.musictheory.net/exercises/keysig/oy999bmyynyyy" TargetMode="External"/><Relationship Id="rId9" Type="http://schemas.openxmlformats.org/officeDocument/2006/relationships/hyperlink" Target="https://www.floydrichmond.com/usetech/musicalflashcards/minorkeys.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musictheory.net/exercises/scale/oyrwo9by999yyyny" TargetMode="External"/><Relationship Id="rId7" Type="http://schemas.openxmlformats.org/officeDocument/2006/relationships/hyperlink" Target="https://www.musictheory.net/exercises/scale-construction/oyrwo9by999yyyny" TargetMode="External"/><Relationship Id="rId2" Type="http://schemas.openxmlformats.org/officeDocument/2006/relationships/hyperlink" Target="https://www.musictheory.net/exercises/scale/oyrwxyyy999yyyny" TargetMode="External"/><Relationship Id="rId1" Type="http://schemas.openxmlformats.org/officeDocument/2006/relationships/slideLayout" Target="../slideLayouts/slideLayout3.xml"/><Relationship Id="rId6" Type="http://schemas.openxmlformats.org/officeDocument/2006/relationships/hyperlink" Target="https://www.musictheory.net/exercises/scale-construction/oyrwxyyy999yyyny" TargetMode="External"/><Relationship Id="rId5" Type="http://schemas.openxmlformats.org/officeDocument/2006/relationships/hyperlink" Target="https://www.musictheory.net/exercises/ear-scale/o9brnyngneyyny" TargetMode="External"/><Relationship Id="rId4" Type="http://schemas.openxmlformats.org/officeDocument/2006/relationships/hyperlink" Target="https://www.musictheory.net/exercises/ear-scale/xyyrnyngneyyny"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musictheory.net/exercises/interval/8g1yry9798dbyyydyy" TargetMode="External"/><Relationship Id="rId3" Type="http://schemas.openxmlformats.org/officeDocument/2006/relationships/hyperlink" Target="http://www.musictheory.net/exercises/interval-construction/bg1yryy9dyybyynyy" TargetMode="External"/><Relationship Id="rId7" Type="http://schemas.openxmlformats.org/officeDocument/2006/relationships/hyperlink" Target="https://www.musictheory.net/exercises/ear-interval/iigeyyngneyyyyny" TargetMode="External"/><Relationship Id="rId2" Type="http://schemas.openxmlformats.org/officeDocument/2006/relationships/hyperlink" Target="https://www.musictheory.net/exercises/generic-interval/brwyry9dyyydyy" TargetMode="External"/><Relationship Id="rId1" Type="http://schemas.openxmlformats.org/officeDocument/2006/relationships/slideLayout" Target="../slideLayouts/slideLayout3.xml"/><Relationship Id="rId6" Type="http://schemas.openxmlformats.org/officeDocument/2006/relationships/hyperlink" Target="https://www.musictheory.net/exercises/keyboard-interval/4kdybynyy" TargetMode="External"/><Relationship Id="rId11" Type="http://schemas.openxmlformats.org/officeDocument/2006/relationships/hyperlink" Target="https://www.musictheory.net/exercises/ear-interval/998eyyngneyyyyny" TargetMode="External"/><Relationship Id="rId5" Type="http://schemas.openxmlformats.org/officeDocument/2006/relationships/hyperlink" Target="https://www.musictheory.net/exercises/interval-construction/bg1yrybyhxyyybybyynyy" TargetMode="External"/><Relationship Id="rId10" Type="http://schemas.openxmlformats.org/officeDocument/2006/relationships/hyperlink" Target="http://www.musictheory.net/exercises/keyboard-interval/99dybynyy" TargetMode="External"/><Relationship Id="rId4" Type="http://schemas.openxmlformats.org/officeDocument/2006/relationships/hyperlink" Target="https://www.musictheory.net/exercises/interval/brwyryyhxyybyyydyy" TargetMode="External"/><Relationship Id="rId9" Type="http://schemas.openxmlformats.org/officeDocument/2006/relationships/hyperlink" Target="http://www.musictheory.net/exercises/interval-construction/bg1yryb9798dybybyynyy"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musictheory.net/exercises/ear-chord/oxyybyyngneyyny" TargetMode="External"/><Relationship Id="rId13" Type="http://schemas.openxmlformats.org/officeDocument/2006/relationships/hyperlink" Target="https://www.musictheory.net/exercises/chord-construction/dg1yryxyyyybyynyy" TargetMode="External"/><Relationship Id="rId3" Type="http://schemas.openxmlformats.org/officeDocument/2006/relationships/hyperlink" Target="https://www.musictheory.net/exercises/chord/dg1yryxybbyyyny" TargetMode="External"/><Relationship Id="rId7" Type="http://schemas.openxmlformats.org/officeDocument/2006/relationships/hyperlink" Target="https://www.musictheory.net/exercises/ear-chord/xyybbyyngneyyny" TargetMode="External"/><Relationship Id="rId12" Type="http://schemas.openxmlformats.org/officeDocument/2006/relationships/hyperlink" Target="https://www.musictheory.net/exercises/interval/8g1yry9798dbyyydyy" TargetMode="External"/><Relationship Id="rId2" Type="http://schemas.openxmlformats.org/officeDocument/2006/relationships/hyperlink" Target="https://www.musictheory.net/exercises/chord/dg1yryxyybyyyny" TargetMode="External"/><Relationship Id="rId16" Type="http://schemas.openxmlformats.org/officeDocument/2006/relationships/hyperlink" Target="https://www.musictheory.net/exercises/chord-construction/d8wyryoxybyyyynyy" TargetMode="External"/><Relationship Id="rId1" Type="http://schemas.openxmlformats.org/officeDocument/2006/relationships/slideLayout" Target="../slideLayouts/slideLayout3.xml"/><Relationship Id="rId6" Type="http://schemas.openxmlformats.org/officeDocument/2006/relationships/hyperlink" Target="https://www.musictheory.net/exercises/ear-chord/xyyybyyngneyyny" TargetMode="External"/><Relationship Id="rId11" Type="http://schemas.openxmlformats.org/officeDocument/2006/relationships/hyperlink" Target="https://www.musictheory.net/exercises/ear-chord/ycyybyyngneyyny" TargetMode="External"/><Relationship Id="rId5" Type="http://schemas.openxmlformats.org/officeDocument/2006/relationships/hyperlink" Target="https://www.musictheory.net/exercises/chord/d8wyryoxbbyyyny" TargetMode="External"/><Relationship Id="rId15" Type="http://schemas.openxmlformats.org/officeDocument/2006/relationships/hyperlink" Target="https://www.musictheory.net/exercises/chord-construction/d8wyryoxyyyyyynyy" TargetMode="External"/><Relationship Id="rId10" Type="http://schemas.openxmlformats.org/officeDocument/2006/relationships/hyperlink" Target="https://www.musictheory.net/exercises/ear-chord/odyybyyngneyyny" TargetMode="External"/><Relationship Id="rId4" Type="http://schemas.openxmlformats.org/officeDocument/2006/relationships/hyperlink" Target="https://www.musictheory.net/exercises/chord/d8wyryoxybyyyny" TargetMode="External"/><Relationship Id="rId9" Type="http://schemas.openxmlformats.org/officeDocument/2006/relationships/hyperlink" Target="https://www.musictheory.net/exercises/ear-chord/oxybbyyngneyyny" TargetMode="External"/><Relationship Id="rId14" Type="http://schemas.openxmlformats.org/officeDocument/2006/relationships/hyperlink" Target="http://www.musictheory.net/exercises/chord-construction/dg1yryxyybybyynyy"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floydrichmond.com/nyssma2023/OPEN-MUSIC-THEORY-1688414869.mov" TargetMode="External"/><Relationship Id="rId2" Type="http://schemas.openxmlformats.org/officeDocument/2006/relationships/hyperlink" Target="https://oertx.highered.texas.gov/search?batch_size=100&amp;sort_by=search&amp;view_mode=summary&amp;f.search=Music%20Theory"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performingarts/music/" TargetMode="External"/><Relationship Id="rId4" Type="http://schemas.openxmlformats.org/officeDocument/2006/relationships/hyperlink" Target="http://musictheory.tech/"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drive.google.com/drive/folders/1DhU1264VxEASxm7AmvMQ1lmaE-o6J1mX?usp=sharing" TargetMode="External"/><Relationship Id="rId2" Type="http://schemas.openxmlformats.org/officeDocument/2006/relationships/hyperlink" Target="https://drive.google.com/drive/folders/1nyJGQzOxa9SwbGI-AKBmrdd0I5x3c7XQ?usp=sharing" TargetMode="External"/><Relationship Id="rId1" Type="http://schemas.openxmlformats.org/officeDocument/2006/relationships/slideLayout" Target="../slideLayouts/slideLayout3.xml"/><Relationship Id="rId6" Type="http://schemas.openxmlformats.org/officeDocument/2006/relationships/hyperlink" Target="https://drive.google.com/drive/folders/1MhjehgSko_0MknufGp4z6EPSD6weYf8y?usp=sharing" TargetMode="External"/><Relationship Id="rId5" Type="http://schemas.openxmlformats.org/officeDocument/2006/relationships/hyperlink" Target="https://www.dropbox.com/scl/fo/6l4aprmiwty88fb34sctx/h?dl=0&amp;rlkey=jehoy18xuxce61g2r1rmn68wr" TargetMode="External"/><Relationship Id="rId4" Type="http://schemas.openxmlformats.org/officeDocument/2006/relationships/hyperlink" Target="https://drive.google.com/file/d/1HQz2-0BRHFSswU1Opg01JUvbiQ8lk5uw/view?usp=sharing"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drive.google.com/file/d/143FuOvTM1NR-aTC-1H86esOoZcmSxY8T/view?usp=sharing" TargetMode="External"/><Relationship Id="rId7" Type="http://schemas.openxmlformats.org/officeDocument/2006/relationships/hyperlink" Target="https://drive.google.com/file/d/1uD-Bub20knzzwEfFzE-78vLiM1uXVCc3/view?usp=sharing" TargetMode="External"/><Relationship Id="rId2" Type="http://schemas.openxmlformats.org/officeDocument/2006/relationships/hyperlink" Target="https://drive.google.com/drive/u/1/folders/162vqJkwyiJ-ND87kbGxzzzATfLbTG5mk" TargetMode="External"/><Relationship Id="rId1" Type="http://schemas.openxmlformats.org/officeDocument/2006/relationships/slideLayout" Target="../slideLayouts/slideLayout3.xml"/><Relationship Id="rId6" Type="http://schemas.openxmlformats.org/officeDocument/2006/relationships/hyperlink" Target="https://www.dropbox.com/s/vjwa3jdk9mp0154/Life%20of%20a%20Loved%20One%20Audio%20.wav?dl=0" TargetMode="External"/><Relationship Id="rId5" Type="http://schemas.openxmlformats.org/officeDocument/2006/relationships/hyperlink" Target="https://drive.google.com/file/d/1h4JIfMmHPmN-eWdJ5elHIy4Ed4nClHGM/view?usp=sharing" TargetMode="External"/><Relationship Id="rId4" Type="http://schemas.openxmlformats.org/officeDocument/2006/relationships/hyperlink" Target="https://drive.google.com/file/d/1rfy6qkk_J2-SpEVPe_DjZXlhBnz-DFHf/view?usp=sharing"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drive.google.com/file/d/15axQVe8TV4mUeAOc70g4EVeS2CaeSkjX/view?usp=sharing" TargetMode="External"/><Relationship Id="rId2" Type="http://schemas.openxmlformats.org/officeDocument/2006/relationships/hyperlink" Target="https://www.dropbox.com/s/x56rkp6yuaj0pvf/the__cross.mp3?dl=0" TargetMode="External"/><Relationship Id="rId1" Type="http://schemas.openxmlformats.org/officeDocument/2006/relationships/slideLayout" Target="../slideLayouts/slideLayout3.xml"/><Relationship Id="rId4" Type="http://schemas.openxmlformats.org/officeDocument/2006/relationships/hyperlink" Target="https://drive.google.com/file/d/1ccMLgZ8x2kMEXKxjulIoATwVh3Upw3RG/view?usp=sharin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drive.google.com/file/d/1kVpvEICkgFAY0dvgG54I06kvpY3RHhRH/view?usp=sharing" TargetMode="External"/><Relationship Id="rId2" Type="http://schemas.openxmlformats.org/officeDocument/2006/relationships/hyperlink" Target="https://drive.google.com/file/d/16NqS-uQ1sDYNMS4xXIgsBy7Dlb0-gE8i/view?usp=sharing" TargetMode="External"/><Relationship Id="rId1" Type="http://schemas.openxmlformats.org/officeDocument/2006/relationships/slideLayout" Target="../slideLayouts/slideLayout3.xml"/><Relationship Id="rId4" Type="http://schemas.openxmlformats.org/officeDocument/2006/relationships/hyperlink" Target="https://drive.google.com/file/d/1t6bMM2G7ta2IVY23P6Sx2eu8Y6kXwPO3/view?usp=sharing"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performingarts/music/" TargetMode="External"/><Relationship Id="rId4" Type="http://schemas.openxmlformats.org/officeDocument/2006/relationships/hyperlink" Target="http://musictheory.te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3707843" y="218936"/>
            <a:ext cx="8027893" cy="7874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3600" dirty="0">
                <a:latin typeface="+mn-lt"/>
              </a:rPr>
              <a:t>open Education Resources</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268231"/>
            <a:ext cx="6674569" cy="174811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321424"/>
            <a:ext cx="6674569" cy="3047326"/>
          </a:xfrm>
          <a:prstGeom prst="rect">
            <a:avLst/>
          </a:prstGeom>
        </p:spPr>
        <p:txBody>
          <a:bodyPr vert="horz" lIns="91440" tIns="45720" rIns="91440" bIns="45720" rtlCol="0" anchor="ctr">
            <a:normAutofit fontScale="77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1:15 December 2, 2023</a:t>
            </a:r>
          </a:p>
          <a:p>
            <a:pPr marL="0" indent="0" algn="ctr" defTabSz="279311">
              <a:buNone/>
              <a:defRPr sz="4080">
                <a:effectLst>
                  <a:outerShdw blurRad="17272" dist="17272" dir="13500000" rotWithShape="0">
                    <a:srgbClr val="424242">
                      <a:alpha val="50000"/>
                    </a:srgbClr>
                  </a:outerShdw>
                </a:effectLst>
              </a:defRPr>
            </a:pP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3"/>
              </a:rPr>
              <a:t>http://floydrichmond.com/nyssma2023</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u="sng" dirty="0">
                <a:solidFill>
                  <a:srgbClr val="0563C1"/>
                </a:solidFill>
                <a:effectLst/>
                <a:ea typeface="Times" pitchFamily="2" charset="0"/>
                <a:cs typeface="Times New Roman" panose="02020603050405020304" pitchFamily="18" charset="0"/>
                <a:hlinkClick r:id="rId4"/>
              </a:rPr>
              <a:t>http://musictheory.tech/</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5"/>
              </a:rPr>
              <a:t>https://www.tarleton.edu/performingarts/music/</a:t>
            </a:r>
            <a:endParaRPr lang="en-US" sz="2800" dirty="0">
              <a:solidFill>
                <a:schemeClr val="bg1"/>
              </a:solidFill>
              <a:effectLst>
                <a:outerShdw blurRad="17272" dist="17272" dir="13500000" rotWithShape="0">
                  <a:srgbClr val="424242">
                    <a:alpha val="50000"/>
                  </a:srgbClr>
                </a:outerShdw>
              </a:effectLst>
            </a:endParaRPr>
          </a:p>
        </p:txBody>
      </p:sp>
    </p:spTree>
    <p:extLst>
      <p:ext uri="{BB962C8B-B14F-4D97-AF65-F5344CB8AC3E}">
        <p14:creationId xmlns:p14="http://schemas.microsoft.com/office/powerpoint/2010/main" val="418802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2</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284903"/>
          </a:xfrm>
        </p:spPr>
        <p:txBody>
          <a:bodyPr anchor="ctr">
            <a:normAutofit/>
          </a:bodyPr>
          <a:lstStyle/>
          <a:p>
            <a:r>
              <a:rPr lang="en-US" sz="2800" dirty="0"/>
              <a:t>Texas A&amp;M University </a:t>
            </a:r>
          </a:p>
          <a:p>
            <a:r>
              <a:rPr lang="en-US" sz="2800" dirty="0"/>
              <a:t>System Founding Member</a:t>
            </a:r>
            <a:endParaRPr lang="en-US" sz="2400" dirty="0"/>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3060467156"/>
              </p:ext>
            </p:extLst>
          </p:nvPr>
        </p:nvGraphicFramePr>
        <p:xfrm>
          <a:off x="6537325" y="2582431"/>
          <a:ext cx="4968875" cy="1693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476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3</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882790"/>
          </a:xfrm>
        </p:spPr>
        <p:txBody>
          <a:bodyPr anchor="ctr">
            <a:normAutofit/>
          </a:bodyPr>
          <a:lstStyle/>
          <a:p>
            <a:r>
              <a:rPr lang="en-US" sz="2400" dirty="0"/>
              <a:t>Dr. James Hurley, President</a:t>
            </a:r>
          </a:p>
          <a:p>
            <a:r>
              <a:rPr lang="en-US" sz="2400" dirty="0"/>
              <a:t>John Tarleton, Founder</a:t>
            </a:r>
            <a:endParaRPr lang="en-US" dirty="0"/>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903418028"/>
              </p:ext>
            </p:extLst>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205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4</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a:bodyPr>
          <a:lstStyle/>
          <a:p>
            <a:r>
              <a:rPr lang="en-US" sz="3600" dirty="0"/>
              <a:t>Concert Ensembles</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2371215201"/>
              </p:ext>
            </p:extLst>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5329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5</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fontScale="77500" lnSpcReduction="20000"/>
          </a:bodyPr>
          <a:lstStyle/>
          <a:p>
            <a:pPr>
              <a:spcBef>
                <a:spcPts val="0"/>
              </a:spcBef>
              <a:spcAft>
                <a:spcPts val="0"/>
              </a:spcAft>
            </a:pPr>
            <a:r>
              <a:rPr lang="en-US" sz="3600" dirty="0"/>
              <a:t>Bachelor of Arts</a:t>
            </a:r>
          </a:p>
          <a:p>
            <a:pPr lvl="1">
              <a:spcBef>
                <a:spcPts val="0"/>
              </a:spcBef>
              <a:spcAft>
                <a:spcPts val="0"/>
              </a:spcAft>
            </a:pPr>
            <a:r>
              <a:rPr lang="en-US" sz="3400" dirty="0"/>
              <a:t>General Music</a:t>
            </a:r>
          </a:p>
          <a:p>
            <a:pPr lvl="1">
              <a:spcBef>
                <a:spcPts val="0"/>
              </a:spcBef>
              <a:spcAft>
                <a:spcPts val="0"/>
              </a:spcAft>
            </a:pPr>
            <a:r>
              <a:rPr lang="en-US" sz="3400" dirty="0"/>
              <a:t>Music Business</a:t>
            </a:r>
          </a:p>
          <a:p>
            <a:pPr lvl="1">
              <a:spcBef>
                <a:spcPts val="0"/>
              </a:spcBef>
              <a:spcAft>
                <a:spcPts val="0"/>
              </a:spcAft>
            </a:pPr>
            <a:endParaRPr lang="en-US" sz="3400" dirty="0"/>
          </a:p>
          <a:p>
            <a:pPr>
              <a:spcBef>
                <a:spcPts val="0"/>
              </a:spcBef>
              <a:spcAft>
                <a:spcPts val="0"/>
              </a:spcAft>
            </a:pPr>
            <a:r>
              <a:rPr lang="en-US" sz="3600" dirty="0"/>
              <a:t>Bachelor of Music </a:t>
            </a:r>
          </a:p>
          <a:p>
            <a:pPr lvl="1">
              <a:spcBef>
                <a:spcPts val="0"/>
              </a:spcBef>
              <a:spcAft>
                <a:spcPts val="0"/>
              </a:spcAft>
            </a:pPr>
            <a:r>
              <a:rPr lang="en-US" sz="3400" dirty="0"/>
              <a:t>Music Education</a:t>
            </a:r>
          </a:p>
          <a:p>
            <a:pPr lvl="1">
              <a:spcBef>
                <a:spcPts val="0"/>
              </a:spcBef>
              <a:spcAft>
                <a:spcPts val="0"/>
              </a:spcAft>
            </a:pPr>
            <a:r>
              <a:rPr lang="en-US" sz="3400" dirty="0"/>
              <a:t>Performance</a:t>
            </a:r>
          </a:p>
          <a:p>
            <a:pPr lvl="1">
              <a:spcBef>
                <a:spcPts val="0"/>
              </a:spcBef>
              <a:spcAft>
                <a:spcPts val="0"/>
              </a:spcAft>
            </a:pPr>
            <a:r>
              <a:rPr lang="en-US" sz="3400" dirty="0"/>
              <a:t>Jazz</a:t>
            </a:r>
          </a:p>
          <a:p>
            <a:pPr lvl="1">
              <a:spcBef>
                <a:spcPts val="0"/>
              </a:spcBef>
              <a:spcAft>
                <a:spcPts val="0"/>
              </a:spcAft>
            </a:pPr>
            <a:r>
              <a:rPr lang="en-US" sz="3400" dirty="0"/>
              <a:t>Musical Theater</a:t>
            </a:r>
          </a:p>
          <a:p>
            <a:pPr lvl="1">
              <a:spcBef>
                <a:spcPts val="0"/>
              </a:spcBef>
              <a:spcAft>
                <a:spcPts val="0"/>
              </a:spcAft>
            </a:pPr>
            <a:endParaRPr lang="en-US" sz="3400" dirty="0"/>
          </a:p>
          <a:p>
            <a:pPr>
              <a:spcBef>
                <a:spcPts val="0"/>
              </a:spcBef>
              <a:spcAft>
                <a:spcPts val="0"/>
              </a:spcAft>
            </a:pPr>
            <a:r>
              <a:rPr lang="en-US" sz="3600" dirty="0"/>
              <a:t>Masters of Music Education</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048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6</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a:bodyPr>
          <a:lstStyle/>
          <a:p>
            <a:pPr>
              <a:spcBef>
                <a:spcPts val="0"/>
              </a:spcBef>
              <a:spcAft>
                <a:spcPts val="0"/>
              </a:spcAft>
            </a:pPr>
            <a:r>
              <a:rPr lang="en-US" sz="3000" dirty="0"/>
              <a:t>Masters of Music Education</a:t>
            </a:r>
            <a:endParaRPr lang="en-US" sz="3600" dirty="0"/>
          </a:p>
          <a:p>
            <a:pPr lvl="1">
              <a:spcBef>
                <a:spcPts val="0"/>
              </a:spcBef>
              <a:spcAft>
                <a:spcPts val="0"/>
              </a:spcAft>
            </a:pPr>
            <a:r>
              <a:rPr lang="en-US" sz="2600" dirty="0"/>
              <a:t>Entirely online</a:t>
            </a:r>
          </a:p>
          <a:p>
            <a:pPr lvl="1">
              <a:spcBef>
                <a:spcPts val="0"/>
              </a:spcBef>
              <a:spcAft>
                <a:spcPts val="0"/>
              </a:spcAft>
            </a:pPr>
            <a:r>
              <a:rPr lang="en-US" sz="2600" dirty="0"/>
              <a:t>Work at your Convenience</a:t>
            </a:r>
          </a:p>
          <a:p>
            <a:pPr lvl="1">
              <a:spcBef>
                <a:spcPts val="0"/>
              </a:spcBef>
              <a:spcAft>
                <a:spcPts val="0"/>
              </a:spcAft>
            </a:pPr>
            <a:r>
              <a:rPr lang="en-US" sz="2600" dirty="0"/>
              <a:t>8-week Classes </a:t>
            </a:r>
          </a:p>
          <a:p>
            <a:pPr lvl="1">
              <a:spcBef>
                <a:spcPts val="0"/>
              </a:spcBef>
              <a:spcAft>
                <a:spcPts val="0"/>
              </a:spcAft>
            </a:pPr>
            <a:r>
              <a:rPr lang="en-US" sz="2600" dirty="0"/>
              <a:t>Starting in January</a:t>
            </a:r>
          </a:p>
          <a:p>
            <a:pPr lvl="2">
              <a:spcBef>
                <a:spcPts val="0"/>
              </a:spcBef>
              <a:spcAft>
                <a:spcPts val="0"/>
              </a:spcAft>
            </a:pPr>
            <a:r>
              <a:rPr lang="en-US" sz="2600" dirty="0"/>
              <a:t>Technology in the Music Classroom</a:t>
            </a:r>
          </a:p>
          <a:p>
            <a:pPr lvl="2">
              <a:spcBef>
                <a:spcPts val="0"/>
              </a:spcBef>
              <a:spcAft>
                <a:spcPts val="0"/>
              </a:spcAft>
            </a:pPr>
            <a:r>
              <a:rPr lang="en-US" sz="2600" dirty="0"/>
              <a:t>Research</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1451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3707843" y="218936"/>
            <a:ext cx="8027893" cy="7874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3600" dirty="0">
                <a:latin typeface="+mn-lt"/>
              </a:rPr>
              <a:t>open Education Resources</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268231"/>
            <a:ext cx="6674569" cy="174811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321424"/>
            <a:ext cx="6674569" cy="3047326"/>
          </a:xfrm>
          <a:prstGeom prst="rect">
            <a:avLst/>
          </a:prstGeom>
        </p:spPr>
        <p:txBody>
          <a:bodyPr vert="horz" lIns="91440" tIns="45720" rIns="91440" bIns="45720" rtlCol="0" anchor="ctr">
            <a:normAutofit fontScale="77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1:15 December 2, 2023</a:t>
            </a:r>
          </a:p>
          <a:p>
            <a:pPr marL="0" indent="0" algn="ctr" defTabSz="279311">
              <a:buNone/>
              <a:defRPr sz="4080">
                <a:effectLst>
                  <a:outerShdw blurRad="17272" dist="17272" dir="13500000" rotWithShape="0">
                    <a:srgbClr val="424242">
                      <a:alpha val="50000"/>
                    </a:srgbClr>
                  </a:outerShdw>
                </a:effectLst>
              </a:defRPr>
            </a:pP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3"/>
              </a:rPr>
              <a:t>http://floydrichmond.com/nyssma2023</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u="sng" dirty="0">
                <a:solidFill>
                  <a:srgbClr val="0563C1"/>
                </a:solidFill>
                <a:effectLst/>
                <a:ea typeface="Times" pitchFamily="2" charset="0"/>
                <a:cs typeface="Times New Roman" panose="02020603050405020304" pitchFamily="18" charset="0"/>
                <a:hlinkClick r:id="rId4"/>
              </a:rPr>
              <a:t>http://musictheory.tech/</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5"/>
              </a:rPr>
              <a:t>https://www.tarleton.edu/performingarts/music/</a:t>
            </a:r>
            <a:endParaRPr lang="en-US" sz="2800" dirty="0">
              <a:solidFill>
                <a:schemeClr val="bg1"/>
              </a:solidFill>
              <a:effectLst>
                <a:outerShdw blurRad="17272" dist="17272" dir="13500000" rotWithShape="0">
                  <a:srgbClr val="424242">
                    <a:alpha val="50000"/>
                  </a:srgbClr>
                </a:outerShdw>
              </a:effectLst>
            </a:endParaRPr>
          </a:p>
        </p:txBody>
      </p:sp>
    </p:spTree>
    <p:extLst>
      <p:ext uri="{BB962C8B-B14F-4D97-AF65-F5344CB8AC3E}">
        <p14:creationId xmlns:p14="http://schemas.microsoft.com/office/powerpoint/2010/main" val="3004080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533094" y="464609"/>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2433918"/>
            <a:ext cx="10221115" cy="3436794"/>
          </a:xfrm>
        </p:spPr>
        <p:txBody>
          <a:bodyPr numCol="1">
            <a:normAutofit lnSpcReduction="10000"/>
          </a:bodyPr>
          <a:lstStyle/>
          <a:p>
            <a:pPr marL="0" marR="0" indent="0" algn="ctr">
              <a:lnSpc>
                <a:spcPct val="120000"/>
              </a:lnSpc>
              <a:spcBef>
                <a:spcPts val="0"/>
              </a:spcBef>
              <a:spcAft>
                <a:spcPts val="0"/>
              </a:spcAft>
              <a:buNone/>
              <a:tabLst>
                <a:tab pos="2743200" algn="ctr"/>
                <a:tab pos="5486400" algn="r"/>
                <a:tab pos="457200" algn="l"/>
              </a:tabLst>
            </a:pPr>
            <a:r>
              <a:rPr lang="en-US" sz="1700" dirty="0">
                <a:latin typeface="+mn-lt"/>
                <a:ea typeface="Times" pitchFamily="2" charset="0"/>
                <a:cs typeface="Times New Roman" panose="02020603050405020304" pitchFamily="18" charset="0"/>
              </a:rPr>
              <a:t>b</a:t>
            </a:r>
            <a:r>
              <a:rPr lang="en-US" sz="1700" dirty="0">
                <a:effectLst/>
                <a:latin typeface="+mn-lt"/>
                <a:ea typeface="Times" pitchFamily="2" charset="0"/>
                <a:cs typeface="Times New Roman" panose="02020603050405020304" pitchFamily="18" charset="0"/>
              </a:rPr>
              <a:t>y</a:t>
            </a:r>
          </a:p>
          <a:p>
            <a:pPr marL="0" marR="0" indent="0" algn="ctr">
              <a:lnSpc>
                <a:spcPct val="120000"/>
              </a:lnSpc>
              <a:spcBef>
                <a:spcPts val="0"/>
              </a:spcBef>
              <a:spcAft>
                <a:spcPts val="0"/>
              </a:spcAft>
              <a:buNone/>
              <a:tabLst>
                <a:tab pos="2743200" algn="ctr"/>
                <a:tab pos="5486400" algn="r"/>
                <a:tab pos="457200" algn="l"/>
              </a:tabLst>
            </a:pPr>
            <a:r>
              <a:rPr lang="en-US" sz="1700" dirty="0">
                <a:effectLst/>
                <a:latin typeface="+mn-lt"/>
                <a:ea typeface="Times" pitchFamily="2" charset="0"/>
                <a:cs typeface="Times New Roman" panose="02020603050405020304" pitchFamily="18" charset="0"/>
              </a:rPr>
              <a:t> </a:t>
            </a:r>
          </a:p>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rPr>
              <a:t>Dr. C. Floyd Richmond</a:t>
            </a:r>
          </a:p>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rPr>
              <a:t>Author of Alfred’s </a:t>
            </a:r>
            <a:r>
              <a:rPr lang="en-US" sz="3200" dirty="0" err="1">
                <a:effectLst/>
                <a:latin typeface="+mn-lt"/>
                <a:ea typeface="Times" pitchFamily="2" charset="0"/>
                <a:cs typeface="Times New Roman" panose="02020603050405020304" pitchFamily="18" charset="0"/>
              </a:rPr>
              <a:t>MusicTech</a:t>
            </a:r>
            <a:r>
              <a:rPr lang="en-US" sz="3200" dirty="0">
                <a:effectLst/>
                <a:latin typeface="+mn-lt"/>
                <a:ea typeface="Times" pitchFamily="2" charset="0"/>
                <a:cs typeface="Times New Roman" panose="02020603050405020304" pitchFamily="18" charset="0"/>
              </a:rPr>
              <a:t> Series, </a:t>
            </a:r>
          </a:p>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rPr>
              <a:t>Composing Music with Notation</a:t>
            </a:r>
          </a:p>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rPr>
              <a:t>  </a:t>
            </a:r>
          </a:p>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rPr>
              <a:t>© 1996 -2023 C. Floyd Richmond</a:t>
            </a:r>
          </a:p>
        </p:txBody>
      </p:sp>
    </p:spTree>
    <p:extLst>
      <p:ext uri="{BB962C8B-B14F-4D97-AF65-F5344CB8AC3E}">
        <p14:creationId xmlns:p14="http://schemas.microsoft.com/office/powerpoint/2010/main" val="1369779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533094" y="464609"/>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2433918"/>
            <a:ext cx="10221115" cy="3436794"/>
          </a:xfrm>
        </p:spPr>
        <p:txBody>
          <a:bodyPr numCol="1">
            <a:normAutofit/>
          </a:bodyPr>
          <a:lstStyle/>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rPr>
              <a:t>About this Project:</a:t>
            </a:r>
          </a:p>
          <a:p>
            <a:pPr marL="0" marR="0" indent="0" algn="ctr">
              <a:lnSpc>
                <a:spcPct val="120000"/>
              </a:lnSpc>
              <a:spcBef>
                <a:spcPts val="0"/>
              </a:spcBef>
              <a:spcAft>
                <a:spcPts val="0"/>
              </a:spcAft>
              <a:buNone/>
              <a:tabLst>
                <a:tab pos="2743200" algn="ctr"/>
                <a:tab pos="5486400" algn="r"/>
                <a:tab pos="457200" algn="l"/>
              </a:tabLst>
            </a:pPr>
            <a:r>
              <a:rPr lang="en-US" sz="3200" dirty="0">
                <a:effectLst/>
                <a:latin typeface="+mn-lt"/>
                <a:ea typeface="Times" pitchFamily="2" charset="0"/>
                <a:cs typeface="Times New Roman" panose="02020603050405020304" pitchFamily="18" charset="0"/>
                <a:hlinkClick r:id="rId2"/>
              </a:rPr>
              <a:t>https://floydrichmond.com/nyssma2023/overview.mp4</a:t>
            </a:r>
            <a:endParaRPr lang="en-US" sz="3200" dirty="0">
              <a:effectLst/>
              <a:latin typeface="+mn-lt"/>
              <a:ea typeface="Times" pitchFamily="2" charset="0"/>
              <a:cs typeface="Times New Roman" panose="02020603050405020304" pitchFamily="18" charset="0"/>
            </a:endParaRPr>
          </a:p>
        </p:txBody>
      </p:sp>
    </p:spTree>
    <p:extLst>
      <p:ext uri="{BB962C8B-B14F-4D97-AF65-F5344CB8AC3E}">
        <p14:creationId xmlns:p14="http://schemas.microsoft.com/office/powerpoint/2010/main" val="120098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533094" y="464609"/>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84839" y="2687655"/>
            <a:ext cx="10221115" cy="2240006"/>
          </a:xfrm>
        </p:spPr>
        <p:txBody>
          <a:bodyPr numCol="1">
            <a:normAutofit/>
          </a:bodyPr>
          <a:lstStyle/>
          <a:p>
            <a:pPr marL="0" marR="0" indent="0" algn="ctr">
              <a:lnSpc>
                <a:spcPct val="120000"/>
              </a:lnSpc>
              <a:spcBef>
                <a:spcPts val="0"/>
              </a:spcBef>
              <a:spcAft>
                <a:spcPts val="0"/>
              </a:spcAft>
              <a:buNone/>
              <a:tabLst>
                <a:tab pos="2743200" algn="ctr"/>
                <a:tab pos="5486400" algn="r"/>
                <a:tab pos="457200" algn="l"/>
              </a:tabLst>
            </a:pPr>
            <a:r>
              <a:rPr lang="en-US" sz="6000" u="sng" dirty="0">
                <a:solidFill>
                  <a:srgbClr val="0563C1"/>
                </a:solidFill>
                <a:effectLst/>
                <a:latin typeface="Times New Roman" panose="02020603050405020304" pitchFamily="18" charset="0"/>
                <a:ea typeface="Times" pitchFamily="2" charset="0"/>
                <a:cs typeface="Times New Roman" panose="02020603050405020304" pitchFamily="18" charset="0"/>
                <a:hlinkClick r:id="rId2"/>
              </a:rPr>
              <a:t>https://musictheory.tech/</a:t>
            </a:r>
            <a:endParaRPr lang="en-US" sz="6000" dirty="0">
              <a:effectLst/>
              <a:latin typeface="+mn-lt"/>
              <a:ea typeface="Times" pitchFamily="2" charset="0"/>
              <a:cs typeface="Times New Roman" panose="02020603050405020304" pitchFamily="18" charset="0"/>
            </a:endParaRPr>
          </a:p>
        </p:txBody>
      </p:sp>
    </p:spTree>
    <p:extLst>
      <p:ext uri="{BB962C8B-B14F-4D97-AF65-F5344CB8AC3E}">
        <p14:creationId xmlns:p14="http://schemas.microsoft.com/office/powerpoint/2010/main" val="816609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963271"/>
            <a:ext cx="10221115" cy="3907441"/>
          </a:xfrm>
        </p:spPr>
        <p:txBody>
          <a:bodyPr numCol="1">
            <a:normAutofit lnSpcReduction="10000"/>
          </a:bodyPr>
          <a:lstStyle/>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Available for educational use by students and teachers at no cost so long as</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They link to the original source at </a:t>
            </a:r>
            <a:r>
              <a:rPr lang="en-US" sz="1800" u="sng" dirty="0">
                <a:solidFill>
                  <a:srgbClr val="0563C1"/>
                </a:solidFill>
                <a:effectLst/>
                <a:latin typeface="Times New Roman" panose="02020603050405020304" pitchFamily="18" charset="0"/>
                <a:ea typeface="Times" pitchFamily="2" charset="0"/>
                <a:cs typeface="Times New Roman" panose="02020603050405020304" pitchFamily="18" charset="0"/>
                <a:hlinkClick r:id="rId2"/>
              </a:rPr>
              <a:t>http://musictheory.tech/</a:t>
            </a:r>
            <a:r>
              <a:rPr lang="en-US" sz="1800" dirty="0">
                <a:effectLst/>
                <a:latin typeface="Times New Roman" panose="02020603050405020304" pitchFamily="18" charset="0"/>
                <a:ea typeface="Times" pitchFamily="2" charset="0"/>
                <a:cs typeface="Times New Roman" panose="02020603050405020304" pitchFamily="18" charset="0"/>
              </a:rPr>
              <a:t>.</a:t>
            </a:r>
            <a:endParaRPr lang="en-US" sz="1800" dirty="0">
              <a:effectLst/>
              <a:latin typeface="Times" pitchFamily="2" charset="0"/>
              <a:ea typeface="Times" pitchFamily="2" charset="0"/>
              <a:cs typeface="Times New Roman" panose="02020603050405020304" pitchFamily="18" charset="0"/>
            </a:endParaRPr>
          </a:p>
          <a:p>
            <a:pPr marL="0" marR="0" indent="0">
              <a:spcBef>
                <a:spcPts val="0"/>
              </a:spcBef>
              <a:spcAft>
                <a:spcPts val="0"/>
              </a:spcAft>
              <a:buNone/>
              <a:tabLst>
                <a:tab pos="2743200" algn="ctr"/>
                <a:tab pos="5486400" algn="r"/>
                <a:tab pos="573405" algn="l"/>
                <a:tab pos="2971800" algn="ctr"/>
              </a:tabLst>
            </a:pPr>
            <a:r>
              <a:rPr lang="en-US" sz="1800" dirty="0">
                <a:effectLst/>
                <a:latin typeface="Times New Roman" panose="02020603050405020304" pitchFamily="18" charset="0"/>
                <a:ea typeface="Times" pitchFamily="2" charset="0"/>
                <a:cs typeface="Times New Roman" panose="02020603050405020304" pitchFamily="18" charset="0"/>
              </a:rPr>
              <a:t>		Existing copyright notices are not removed. </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These terms of distribution are not modified.</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Concerns may be reported to </a:t>
            </a:r>
            <a:r>
              <a:rPr lang="en-US" sz="1800" u="sng" dirty="0">
                <a:solidFill>
                  <a:srgbClr val="0563C1"/>
                </a:solidFill>
                <a:effectLst/>
                <a:latin typeface="Times New Roman" panose="02020603050405020304" pitchFamily="18" charset="0"/>
                <a:ea typeface="Times" pitchFamily="2" charset="0"/>
                <a:cs typeface="Times New Roman" panose="02020603050405020304" pitchFamily="18" charset="0"/>
                <a:hlinkClick r:id="rId3"/>
              </a:rPr>
              <a:t>editor@musictheory.tech</a:t>
            </a:r>
            <a:r>
              <a:rPr lang="en-US" sz="1800" dirty="0">
                <a:effectLst/>
                <a:latin typeface="Times New Roman" panose="02020603050405020304" pitchFamily="18" charset="0"/>
                <a:ea typeface="Times" pitchFamily="2" charset="0"/>
                <a:cs typeface="Times New Roman" panose="02020603050405020304" pitchFamily="18" charset="0"/>
              </a:rPr>
              <a:t>.</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  </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Derivative editions are permitted so long as </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They are registered (no cost) with </a:t>
            </a:r>
            <a:r>
              <a:rPr lang="en-US" sz="1800" u="sng" dirty="0">
                <a:solidFill>
                  <a:srgbClr val="0563C1"/>
                </a:solidFill>
                <a:effectLst/>
                <a:latin typeface="Times New Roman" panose="02020603050405020304" pitchFamily="18" charset="0"/>
                <a:ea typeface="Times" pitchFamily="2" charset="0"/>
                <a:cs typeface="Times New Roman" panose="02020603050405020304" pitchFamily="18" charset="0"/>
                <a:hlinkClick r:id="rId3"/>
              </a:rPr>
              <a:t>editor@musictheory.tech</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They link to the original source at </a:t>
            </a:r>
            <a:r>
              <a:rPr lang="en-US" sz="1800" u="sng" dirty="0">
                <a:solidFill>
                  <a:srgbClr val="0563C1"/>
                </a:solidFill>
                <a:effectLst/>
                <a:latin typeface="Times New Roman" panose="02020603050405020304" pitchFamily="18" charset="0"/>
                <a:ea typeface="Times" pitchFamily="2" charset="0"/>
                <a:cs typeface="Times New Roman" panose="02020603050405020304" pitchFamily="18" charset="0"/>
                <a:hlinkClick r:id="rId2"/>
              </a:rPr>
              <a:t>http://musictheory.tech/</a:t>
            </a:r>
            <a:r>
              <a:rPr lang="en-US" sz="1800" dirty="0">
                <a:effectLst/>
                <a:latin typeface="Times New Roman" panose="02020603050405020304" pitchFamily="18" charset="0"/>
                <a:ea typeface="Times" pitchFamily="2" charset="0"/>
                <a:cs typeface="Times New Roman" panose="02020603050405020304" pitchFamily="18" charset="0"/>
              </a:rPr>
              <a:t>.</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They are available for educational use by students and teachers at no cost.</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573405" algn="l"/>
                <a:tab pos="2971800" algn="ctr"/>
              </a:tabLst>
            </a:pPr>
            <a:r>
              <a:rPr lang="en-US" sz="1800" dirty="0">
                <a:effectLst/>
                <a:latin typeface="Times New Roman" panose="02020603050405020304" pitchFamily="18" charset="0"/>
                <a:ea typeface="Times" pitchFamily="2" charset="0"/>
                <a:cs typeface="Times New Roman" panose="02020603050405020304" pitchFamily="18" charset="0"/>
              </a:rPr>
              <a:t>Existing copyright notices are not removed.</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These terms of distribution are not modified.</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  </a:t>
            </a:r>
            <a:endParaRPr lang="en-US" sz="1800" dirty="0">
              <a:effectLst/>
              <a:latin typeface="Times" pitchFamily="2" charset="0"/>
              <a:ea typeface="Times" pitchFamily="2" charset="0"/>
              <a:cs typeface="Times New Roman" panose="02020603050405020304" pitchFamily="18" charset="0"/>
            </a:endParaRPr>
          </a:p>
          <a:p>
            <a:pPr marL="0" marR="0" indent="0" algn="ctr">
              <a:spcBef>
                <a:spcPts val="0"/>
              </a:spcBef>
              <a:spcAft>
                <a:spcPts val="0"/>
              </a:spcAft>
              <a:buNone/>
              <a:tabLst>
                <a:tab pos="2743200" algn="ctr"/>
                <a:tab pos="5486400" algn="r"/>
                <a:tab pos="457200" algn="l"/>
              </a:tabLst>
            </a:pPr>
            <a:r>
              <a:rPr lang="en-US" sz="1800" dirty="0">
                <a:effectLst/>
                <a:latin typeface="Times New Roman" panose="02020603050405020304" pitchFamily="18" charset="0"/>
                <a:ea typeface="Times" pitchFamily="2" charset="0"/>
                <a:cs typeface="Times New Roman" panose="02020603050405020304" pitchFamily="18" charset="0"/>
              </a:rPr>
              <a:t>Send corrections and suggestions to </a:t>
            </a:r>
            <a:r>
              <a:rPr lang="en-US" sz="1800" u="sng" dirty="0">
                <a:solidFill>
                  <a:srgbClr val="0563C1"/>
                </a:solidFill>
                <a:effectLst/>
                <a:latin typeface="Times New Roman" panose="02020603050405020304" pitchFamily="18" charset="0"/>
                <a:ea typeface="Times" pitchFamily="2" charset="0"/>
                <a:cs typeface="Times New Roman" panose="02020603050405020304" pitchFamily="18" charset="0"/>
                <a:hlinkClick r:id="rId3"/>
              </a:rPr>
              <a:t>editor@musictheory.tech</a:t>
            </a:r>
            <a:r>
              <a:rPr lang="en-US" sz="1800" dirty="0">
                <a:effectLst/>
                <a:latin typeface="Times New Roman" panose="02020603050405020304" pitchFamily="18" charset="0"/>
                <a:ea typeface="Times" pitchFamily="2" charset="0"/>
                <a:cs typeface="Times New Roman" panose="02020603050405020304" pitchFamily="18" charset="0"/>
              </a:rPr>
              <a:t>.</a:t>
            </a:r>
            <a:endParaRPr lang="en-US" sz="1800" dirty="0">
              <a:effectLst/>
              <a:latin typeface="Times" pitchFamily="2" charset="0"/>
              <a:ea typeface="Times" pitchFamily="2" charset="0"/>
              <a:cs typeface="Times New Roman" panose="02020603050405020304" pitchFamily="18" charset="0"/>
            </a:endParaRPr>
          </a:p>
        </p:txBody>
      </p:sp>
      <p:sp>
        <p:nvSpPr>
          <p:cNvPr id="6" name="Title 1">
            <a:extLst>
              <a:ext uri="{FF2B5EF4-FFF2-40B4-BE49-F238E27FC236}">
                <a16:creationId xmlns:a16="http://schemas.microsoft.com/office/drawing/2014/main" id="{B6104CD7-3114-0149-96A7-38510568551F}"/>
              </a:ext>
            </a:extLst>
          </p:cNvPr>
          <p:cNvSpPr>
            <a:spLocks noGrp="1"/>
          </p:cNvSpPr>
          <p:nvPr>
            <p:ph type="title"/>
          </p:nvPr>
        </p:nvSpPr>
        <p:spPr>
          <a:xfrm>
            <a:off x="533094" y="464609"/>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Tree>
    <p:extLst>
      <p:ext uri="{BB962C8B-B14F-4D97-AF65-F5344CB8AC3E}">
        <p14:creationId xmlns:p14="http://schemas.microsoft.com/office/powerpoint/2010/main" val="2834426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464609"/>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9" name="Picture 8">
            <a:extLst>
              <a:ext uri="{FF2B5EF4-FFF2-40B4-BE49-F238E27FC236}">
                <a16:creationId xmlns:a16="http://schemas.microsoft.com/office/drawing/2014/main" id="{676D96B3-B9BF-EB4C-A49F-00225A7178B1}"/>
              </a:ext>
            </a:extLst>
          </p:cNvPr>
          <p:cNvPicPr>
            <a:picLocks noChangeAspect="1"/>
          </p:cNvPicPr>
          <p:nvPr/>
        </p:nvPicPr>
        <p:blipFill>
          <a:blip r:embed="rId2"/>
          <a:stretch>
            <a:fillRect/>
          </a:stretch>
        </p:blipFill>
        <p:spPr>
          <a:xfrm>
            <a:off x="630097" y="2012949"/>
            <a:ext cx="10452441" cy="3188638"/>
          </a:xfrm>
          <a:prstGeom prst="rect">
            <a:avLst/>
          </a:prstGeom>
        </p:spPr>
      </p:pic>
    </p:spTree>
    <p:extLst>
      <p:ext uri="{BB962C8B-B14F-4D97-AF65-F5344CB8AC3E}">
        <p14:creationId xmlns:p14="http://schemas.microsoft.com/office/powerpoint/2010/main" val="2104798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DBBDAF2D-7104-0946-9D40-9B0550FE68FA}"/>
              </a:ext>
            </a:extLst>
          </p:cNvPr>
          <p:cNvPicPr>
            <a:picLocks noChangeAspect="1"/>
          </p:cNvPicPr>
          <p:nvPr/>
        </p:nvPicPr>
        <p:blipFill>
          <a:blip r:embed="rId2"/>
          <a:stretch>
            <a:fillRect/>
          </a:stretch>
        </p:blipFill>
        <p:spPr>
          <a:xfrm>
            <a:off x="1663700" y="1761564"/>
            <a:ext cx="8864600" cy="4394200"/>
          </a:xfrm>
          <a:prstGeom prst="rect">
            <a:avLst/>
          </a:prstGeom>
        </p:spPr>
      </p:pic>
    </p:spTree>
    <p:extLst>
      <p:ext uri="{BB962C8B-B14F-4D97-AF65-F5344CB8AC3E}">
        <p14:creationId xmlns:p14="http://schemas.microsoft.com/office/powerpoint/2010/main" val="1157317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3" name="Picture 2">
            <a:extLst>
              <a:ext uri="{FF2B5EF4-FFF2-40B4-BE49-F238E27FC236}">
                <a16:creationId xmlns:a16="http://schemas.microsoft.com/office/drawing/2014/main" id="{CA40B2F6-89DC-364B-BAED-94408B61D501}"/>
              </a:ext>
            </a:extLst>
          </p:cNvPr>
          <p:cNvPicPr>
            <a:picLocks noChangeAspect="1"/>
          </p:cNvPicPr>
          <p:nvPr/>
        </p:nvPicPr>
        <p:blipFill>
          <a:blip r:embed="rId2"/>
          <a:stretch>
            <a:fillRect/>
          </a:stretch>
        </p:blipFill>
        <p:spPr>
          <a:xfrm>
            <a:off x="1670050" y="1834005"/>
            <a:ext cx="8851900" cy="4089400"/>
          </a:xfrm>
          <a:prstGeom prst="rect">
            <a:avLst/>
          </a:prstGeom>
        </p:spPr>
      </p:pic>
    </p:spTree>
    <p:extLst>
      <p:ext uri="{BB962C8B-B14F-4D97-AF65-F5344CB8AC3E}">
        <p14:creationId xmlns:p14="http://schemas.microsoft.com/office/powerpoint/2010/main" val="3596241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C20110BA-FD37-F34A-A2B2-D1AF084347CA}"/>
              </a:ext>
            </a:extLst>
          </p:cNvPr>
          <p:cNvPicPr>
            <a:picLocks noChangeAspect="1"/>
          </p:cNvPicPr>
          <p:nvPr/>
        </p:nvPicPr>
        <p:blipFill>
          <a:blip r:embed="rId2"/>
          <a:stretch>
            <a:fillRect/>
          </a:stretch>
        </p:blipFill>
        <p:spPr>
          <a:xfrm>
            <a:off x="1657350" y="2057817"/>
            <a:ext cx="8877300" cy="3911600"/>
          </a:xfrm>
          <a:prstGeom prst="rect">
            <a:avLst/>
          </a:prstGeom>
        </p:spPr>
      </p:pic>
    </p:spTree>
    <p:extLst>
      <p:ext uri="{BB962C8B-B14F-4D97-AF65-F5344CB8AC3E}">
        <p14:creationId xmlns:p14="http://schemas.microsoft.com/office/powerpoint/2010/main" val="404667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3" name="Picture 2">
            <a:extLst>
              <a:ext uri="{FF2B5EF4-FFF2-40B4-BE49-F238E27FC236}">
                <a16:creationId xmlns:a16="http://schemas.microsoft.com/office/drawing/2014/main" id="{85431511-F2D1-CE4D-9568-1DABA94924D4}"/>
              </a:ext>
            </a:extLst>
          </p:cNvPr>
          <p:cNvPicPr>
            <a:picLocks noChangeAspect="1"/>
          </p:cNvPicPr>
          <p:nvPr/>
        </p:nvPicPr>
        <p:blipFill>
          <a:blip r:embed="rId2"/>
          <a:stretch>
            <a:fillRect/>
          </a:stretch>
        </p:blipFill>
        <p:spPr>
          <a:xfrm>
            <a:off x="1606550" y="2546350"/>
            <a:ext cx="8978900" cy="1765300"/>
          </a:xfrm>
          <a:prstGeom prst="rect">
            <a:avLst/>
          </a:prstGeom>
        </p:spPr>
      </p:pic>
    </p:spTree>
    <p:extLst>
      <p:ext uri="{BB962C8B-B14F-4D97-AF65-F5344CB8AC3E}">
        <p14:creationId xmlns:p14="http://schemas.microsoft.com/office/powerpoint/2010/main" val="1286024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BAE54B8A-4C5B-4D4A-9401-4925069F78E3}"/>
              </a:ext>
            </a:extLst>
          </p:cNvPr>
          <p:cNvPicPr>
            <a:picLocks noChangeAspect="1"/>
          </p:cNvPicPr>
          <p:nvPr/>
        </p:nvPicPr>
        <p:blipFill>
          <a:blip r:embed="rId2"/>
          <a:stretch>
            <a:fillRect/>
          </a:stretch>
        </p:blipFill>
        <p:spPr>
          <a:xfrm>
            <a:off x="1543050" y="2051050"/>
            <a:ext cx="9105900" cy="2755900"/>
          </a:xfrm>
          <a:prstGeom prst="rect">
            <a:avLst/>
          </a:prstGeom>
        </p:spPr>
      </p:pic>
    </p:spTree>
    <p:extLst>
      <p:ext uri="{BB962C8B-B14F-4D97-AF65-F5344CB8AC3E}">
        <p14:creationId xmlns:p14="http://schemas.microsoft.com/office/powerpoint/2010/main" val="79366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79B97ECF-A1E6-2548-8163-52EA5D1E0E1C}"/>
              </a:ext>
            </a:extLst>
          </p:cNvPr>
          <p:cNvPicPr>
            <a:picLocks noChangeAspect="1"/>
          </p:cNvPicPr>
          <p:nvPr/>
        </p:nvPicPr>
        <p:blipFill>
          <a:blip r:embed="rId2"/>
          <a:stretch>
            <a:fillRect/>
          </a:stretch>
        </p:blipFill>
        <p:spPr>
          <a:xfrm>
            <a:off x="1555750" y="2552700"/>
            <a:ext cx="9080500" cy="1752600"/>
          </a:xfrm>
          <a:prstGeom prst="rect">
            <a:avLst/>
          </a:prstGeom>
        </p:spPr>
      </p:pic>
    </p:spTree>
    <p:extLst>
      <p:ext uri="{BB962C8B-B14F-4D97-AF65-F5344CB8AC3E}">
        <p14:creationId xmlns:p14="http://schemas.microsoft.com/office/powerpoint/2010/main" val="1986720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168A5A-2D09-B940-9246-9301CA2C2BBB}"/>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3570821B-B9FF-BD43-9116-70FF9A6C6F9F}"/>
              </a:ext>
            </a:extLst>
          </p:cNvPr>
          <p:cNvPicPr>
            <a:picLocks noChangeAspect="1"/>
          </p:cNvPicPr>
          <p:nvPr/>
        </p:nvPicPr>
        <p:blipFill>
          <a:blip r:embed="rId2"/>
          <a:stretch>
            <a:fillRect/>
          </a:stretch>
        </p:blipFill>
        <p:spPr>
          <a:xfrm>
            <a:off x="1568450" y="1947782"/>
            <a:ext cx="9055100" cy="3771900"/>
          </a:xfrm>
          <a:prstGeom prst="rect">
            <a:avLst/>
          </a:prstGeom>
        </p:spPr>
      </p:pic>
    </p:spTree>
    <p:extLst>
      <p:ext uri="{BB962C8B-B14F-4D97-AF65-F5344CB8AC3E}">
        <p14:creationId xmlns:p14="http://schemas.microsoft.com/office/powerpoint/2010/main" val="453507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882587"/>
            <a:ext cx="10131425" cy="3988125"/>
          </a:xfrm>
        </p:spPr>
        <p:txBody>
          <a:bodyPr>
            <a:normAutofit/>
          </a:bodyPr>
          <a:lstStyle/>
          <a:p>
            <a:pPr marL="0" indent="0">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a:t>
            </a:r>
          </a:p>
          <a:p>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 .doc or .pdf textbook (</a:t>
            </a: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hlinkClick r:id="rId2"/>
              </a:rPr>
              <a:t>https://musictheory.tech</a:t>
            </a: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t>
            </a:r>
          </a:p>
          <a:p>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More than 30 “Music-Minute” videos describing various concepts.</a:t>
            </a:r>
          </a:p>
          <a:p>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Interactive assessments for materials in the book.</a:t>
            </a: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Tree>
    <p:extLst>
      <p:ext uri="{BB962C8B-B14F-4D97-AF65-F5344CB8AC3E}">
        <p14:creationId xmlns:p14="http://schemas.microsoft.com/office/powerpoint/2010/main" val="274364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2" y="1882587"/>
            <a:ext cx="2872458" cy="3988125"/>
          </a:xfrm>
        </p:spPr>
        <p:txBody>
          <a:bodyPr>
            <a:normAutofit/>
          </a:bodyPr>
          <a:lstStyle/>
          <a:p>
            <a:pPr marL="0" indent="0">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a .doc or .pdf textbook.</a:t>
            </a:r>
          </a:p>
          <a:p>
            <a:pPr marL="0" indent="0">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 </a:t>
            </a:r>
            <a:r>
              <a:rPr lang="en-US" sz="20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hlinkClick r:id="rId2"/>
              </a:rPr>
              <a:t>https://musictheory.tech</a:t>
            </a: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2ACADC91-282C-0F4B-A3E7-EB82BA67D6DD}"/>
              </a:ext>
            </a:extLst>
          </p:cNvPr>
          <p:cNvPicPr>
            <a:picLocks noChangeAspect="1"/>
          </p:cNvPicPr>
          <p:nvPr/>
        </p:nvPicPr>
        <p:blipFill>
          <a:blip r:embed="rId3"/>
          <a:stretch>
            <a:fillRect/>
          </a:stretch>
        </p:blipFill>
        <p:spPr>
          <a:xfrm>
            <a:off x="3800576" y="1882587"/>
            <a:ext cx="7841061" cy="3988125"/>
          </a:xfrm>
          <a:prstGeom prst="rect">
            <a:avLst/>
          </a:prstGeom>
        </p:spPr>
      </p:pic>
    </p:spTree>
    <p:extLst>
      <p:ext uri="{BB962C8B-B14F-4D97-AF65-F5344CB8AC3E}">
        <p14:creationId xmlns:p14="http://schemas.microsoft.com/office/powerpoint/2010/main" val="1239276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477855"/>
            <a:ext cx="10131425" cy="3988125"/>
          </a:xfrm>
        </p:spPr>
        <p:txBody>
          <a:bodyPr>
            <a:normAutofit/>
          </a:bodyPr>
          <a:lstStyle/>
          <a:p>
            <a:pPr marL="0" indent="0" algn="ctr">
              <a:buNone/>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more than 30 “Music-Minute” videos</a:t>
            </a: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0" indent="0">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0" indent="0">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0" indent="0">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0" indent="0">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4E54DD6E-35C9-A645-9180-11B81E27CD0F}"/>
              </a:ext>
            </a:extLst>
          </p:cNvPr>
          <p:cNvPicPr>
            <a:picLocks noChangeAspect="1"/>
          </p:cNvPicPr>
          <p:nvPr/>
        </p:nvPicPr>
        <p:blipFill>
          <a:blip r:embed="rId2"/>
          <a:stretch>
            <a:fillRect/>
          </a:stretch>
        </p:blipFill>
        <p:spPr>
          <a:xfrm>
            <a:off x="1980262" y="2281754"/>
            <a:ext cx="8231476" cy="3789262"/>
          </a:xfrm>
          <a:prstGeom prst="rect">
            <a:avLst/>
          </a:prstGeom>
        </p:spPr>
      </p:pic>
    </p:spTree>
    <p:extLst>
      <p:ext uri="{BB962C8B-B14F-4D97-AF65-F5344CB8AC3E}">
        <p14:creationId xmlns:p14="http://schemas.microsoft.com/office/powerpoint/2010/main" val="2238659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477856"/>
            <a:ext cx="10131425" cy="860610"/>
          </a:xfrm>
        </p:spPr>
        <p:txBody>
          <a:bodyPr>
            <a:normAutofit/>
          </a:bodyPr>
          <a:lstStyle/>
          <a:p>
            <a:pPr marL="0" indent="0" algn="ctr">
              <a:buNone/>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more than 30 “Music-Minute” videos</a:t>
            </a: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8784BFBE-6C8A-204B-B084-C9C124D85309}"/>
              </a:ext>
            </a:extLst>
          </p:cNvPr>
          <p:cNvSpPr txBox="1"/>
          <p:nvPr/>
        </p:nvSpPr>
        <p:spPr>
          <a:xfrm>
            <a:off x="1335394" y="2338466"/>
            <a:ext cx="9612422" cy="3970318"/>
          </a:xfrm>
          <a:prstGeom prst="rect">
            <a:avLst/>
          </a:prstGeom>
          <a:noFill/>
        </p:spPr>
        <p:txBody>
          <a:bodyPr wrap="square" numCol="1" rtlCol="0">
            <a:spAutoFit/>
          </a:bodyPr>
          <a:lstStyle/>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1:42 A Basic Role of Music Notation - </a:t>
            </a:r>
            <a:r>
              <a:rPr lang="en-US" b="0" i="0" u="none" strike="noStrike" dirty="0">
                <a:solidFill>
                  <a:srgbClr val="FFFFFF"/>
                </a:solidFill>
                <a:effectLst/>
                <a:latin typeface="Arial" panose="020B0604020202020204" pitchFamily="34" charset="0"/>
                <a:hlinkClick r:id="rId2"/>
              </a:rPr>
              <a:t>https://youtu.be/-MNPmZ04A1c</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0:47 Ledger Lines -</a:t>
            </a:r>
            <a:r>
              <a:rPr lang="en-US" b="0" i="0" u="none" strike="noStrike" dirty="0">
                <a:solidFill>
                  <a:srgbClr val="FFFFFF"/>
                </a:solidFill>
                <a:effectLst/>
                <a:latin typeface="Arial" panose="020B0604020202020204" pitchFamily="34" charset="0"/>
              </a:rPr>
              <a:t> </a:t>
            </a:r>
            <a:r>
              <a:rPr lang="en-US" b="0" i="0" u="none" strike="noStrike" dirty="0">
                <a:solidFill>
                  <a:srgbClr val="FFFFFF"/>
                </a:solidFill>
                <a:effectLst/>
                <a:latin typeface="Arial" panose="020B0604020202020204" pitchFamily="34" charset="0"/>
                <a:hlinkClick r:id="rId3"/>
              </a:rPr>
              <a:t>https://youtu.be/9ShnLDMRO44</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1:27 Note Names - </a:t>
            </a:r>
            <a:r>
              <a:rPr lang="en-US" b="0" i="0" u="none" strike="noStrike" dirty="0">
                <a:solidFill>
                  <a:srgbClr val="FFFFFF"/>
                </a:solidFill>
                <a:effectLst/>
                <a:latin typeface="Arial" panose="020B0604020202020204" pitchFamily="34" charset="0"/>
                <a:hlinkClick r:id="rId4"/>
              </a:rPr>
              <a:t>https://youtu.be/0Jn6BOouRGE</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2:11 Accidentals - </a:t>
            </a:r>
            <a:r>
              <a:rPr lang="en-US" b="0" i="0" u="none" strike="noStrike" dirty="0">
                <a:solidFill>
                  <a:srgbClr val="FFFFFF"/>
                </a:solidFill>
                <a:effectLst/>
                <a:latin typeface="Arial" panose="020B0604020202020204" pitchFamily="34" charset="0"/>
                <a:hlinkClick r:id="rId5"/>
              </a:rPr>
              <a:t>https://youtu.be/8czFQlX8r7Q</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1:23 Octave Numbers - </a:t>
            </a:r>
            <a:r>
              <a:rPr lang="en-US" b="0" i="0" u="none" strike="noStrike" dirty="0">
                <a:solidFill>
                  <a:srgbClr val="FFFFFF"/>
                </a:solidFill>
                <a:effectLst/>
                <a:latin typeface="Arial" panose="020B0604020202020204" pitchFamily="34" charset="0"/>
                <a:hlinkClick r:id="rId6"/>
              </a:rPr>
              <a:t>https://youtu.be/IedPCZ-kENY</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1:29 Major Scales - </a:t>
            </a:r>
            <a:r>
              <a:rPr lang="en-US" b="0" i="0" u="none" strike="noStrike" dirty="0">
                <a:solidFill>
                  <a:srgbClr val="FFFFFF"/>
                </a:solidFill>
                <a:effectLst/>
                <a:latin typeface="Arial" panose="020B0604020202020204" pitchFamily="34" charset="0"/>
                <a:hlinkClick r:id="rId7"/>
              </a:rPr>
              <a:t>https://youtu.be/MZh3XuY2nOI</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2:07 Key Signatures - </a:t>
            </a:r>
            <a:r>
              <a:rPr lang="en-US" b="0" i="0" u="none" strike="noStrike" dirty="0">
                <a:solidFill>
                  <a:srgbClr val="FFFFFF"/>
                </a:solidFill>
                <a:effectLst/>
                <a:latin typeface="Arial" panose="020B0604020202020204" pitchFamily="34" charset="0"/>
                <a:hlinkClick r:id="rId8"/>
              </a:rPr>
              <a:t>https://youtu.be/_IUCkAsOw0o</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0:59 Tonality - </a:t>
            </a:r>
            <a:r>
              <a:rPr lang="en-US" b="0" i="0" u="none" strike="noStrike" dirty="0">
                <a:solidFill>
                  <a:srgbClr val="FFFFFF"/>
                </a:solidFill>
                <a:effectLst/>
                <a:latin typeface="Arial" panose="020B0604020202020204" pitchFamily="34" charset="0"/>
                <a:hlinkClick r:id="rId9"/>
              </a:rPr>
              <a:t>https://youtu.be/1hGo8xXJN-M</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1:14 Introduction to Minor Scales - </a:t>
            </a:r>
            <a:r>
              <a:rPr lang="en-US" b="0" i="0" u="none" strike="noStrike" dirty="0">
                <a:solidFill>
                  <a:srgbClr val="FFFFFF"/>
                </a:solidFill>
                <a:effectLst/>
                <a:latin typeface="Arial" panose="020B0604020202020204" pitchFamily="34" charset="0"/>
                <a:hlinkClick r:id="rId10"/>
              </a:rPr>
              <a:t>https://youtu.be/_0HOg9Lg3tQ</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4:05 Constructing Minor Scales - </a:t>
            </a:r>
            <a:r>
              <a:rPr lang="en-US" b="0" i="0" u="none" strike="noStrike" dirty="0">
                <a:solidFill>
                  <a:srgbClr val="FFFFFF"/>
                </a:solidFill>
                <a:effectLst/>
                <a:latin typeface="Arial" panose="020B0604020202020204" pitchFamily="34" charset="0"/>
                <a:hlinkClick r:id="rId11"/>
              </a:rPr>
              <a:t>https://youtu.be/5xlpMMZpCWo</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1:01 Relative Keys</a:t>
            </a:r>
            <a:r>
              <a:rPr lang="en-US" b="0" i="0" u="none" strike="noStrike" dirty="0">
                <a:solidFill>
                  <a:srgbClr val="FFFFFF"/>
                </a:solidFill>
                <a:effectLst/>
                <a:latin typeface="Arial" panose="020B0604020202020204" pitchFamily="34" charset="0"/>
              </a:rPr>
              <a:t> - </a:t>
            </a:r>
            <a:r>
              <a:rPr lang="en-US" b="0" i="0" u="none" strike="noStrike" dirty="0">
                <a:solidFill>
                  <a:srgbClr val="FFFFFF"/>
                </a:solidFill>
                <a:effectLst/>
                <a:latin typeface="Arial" panose="020B0604020202020204" pitchFamily="34" charset="0"/>
                <a:hlinkClick r:id="rId12"/>
              </a:rPr>
              <a:t>https://youtu.be/mjsL6VXIakU</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3:27 Modes and Scales - </a:t>
            </a:r>
            <a:r>
              <a:rPr lang="en-US" b="0" i="0" u="none" strike="noStrike" dirty="0">
                <a:solidFill>
                  <a:srgbClr val="FFFFFF"/>
                </a:solidFill>
                <a:effectLst/>
                <a:latin typeface="Arial" panose="020B0604020202020204" pitchFamily="34" charset="0"/>
                <a:hlinkClick r:id="rId13"/>
              </a:rPr>
              <a:t>https://youtu.be/kyQMeq2i9tc</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6:15 Intervals - </a:t>
            </a:r>
            <a:r>
              <a:rPr lang="en-US" b="0" i="0" u="none" strike="noStrike" dirty="0">
                <a:solidFill>
                  <a:srgbClr val="FFFFFF"/>
                </a:solidFill>
                <a:effectLst/>
                <a:latin typeface="Arial" panose="020B0604020202020204" pitchFamily="34" charset="0"/>
                <a:hlinkClick r:id="rId14"/>
              </a:rPr>
              <a:t>https://youtu.be/LOyAuo_EWVA</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1:26 Inverting Intervals - </a:t>
            </a:r>
            <a:r>
              <a:rPr lang="en-US" b="0" i="0" u="none" strike="noStrike" dirty="0">
                <a:solidFill>
                  <a:srgbClr val="FFFFFF"/>
                </a:solidFill>
                <a:effectLst/>
                <a:latin typeface="Arial" panose="020B0604020202020204" pitchFamily="34" charset="0"/>
                <a:hlinkClick r:id="rId15"/>
              </a:rPr>
              <a:t>https://youtu.be/L4uo40WGuUQ</a:t>
            </a:r>
            <a:endParaRPr lang="en-US" b="0" i="0" u="none" strike="noStrike" dirty="0">
              <a:solidFill>
                <a:srgbClr val="FFFFFF"/>
              </a:solidFill>
              <a:effectLst/>
              <a:latin typeface="Arial" panose="020B0604020202020204" pitchFamily="34" charset="0"/>
            </a:endParaRPr>
          </a:p>
        </p:txBody>
      </p:sp>
    </p:spTree>
    <p:extLst>
      <p:ext uri="{BB962C8B-B14F-4D97-AF65-F5344CB8AC3E}">
        <p14:creationId xmlns:p14="http://schemas.microsoft.com/office/powerpoint/2010/main" val="2309873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477856"/>
            <a:ext cx="10131425" cy="860610"/>
          </a:xfrm>
        </p:spPr>
        <p:txBody>
          <a:bodyPr>
            <a:normAutofit/>
          </a:bodyPr>
          <a:lstStyle/>
          <a:p>
            <a:pPr marL="0" indent="0" algn="ctr">
              <a:buNone/>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more than 30 “Music-Minute” videos</a:t>
            </a: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8784BFBE-6C8A-204B-B084-C9C124D85309}"/>
              </a:ext>
            </a:extLst>
          </p:cNvPr>
          <p:cNvSpPr txBox="1"/>
          <p:nvPr/>
        </p:nvSpPr>
        <p:spPr>
          <a:xfrm>
            <a:off x="1335394" y="2338466"/>
            <a:ext cx="9612422" cy="3970318"/>
          </a:xfrm>
          <a:prstGeom prst="rect">
            <a:avLst/>
          </a:prstGeom>
          <a:noFill/>
        </p:spPr>
        <p:txBody>
          <a:bodyPr wrap="square" numCol="1" rtlCol="0">
            <a:spAutoFit/>
          </a:bodyPr>
          <a:lstStyle/>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1:16 Scale Degrees - </a:t>
            </a:r>
            <a:r>
              <a:rPr lang="en-US" b="0" i="0" u="none" strike="noStrike" dirty="0">
                <a:solidFill>
                  <a:srgbClr val="FFFFFF"/>
                </a:solidFill>
                <a:effectLst/>
                <a:latin typeface="Arial" panose="020B0604020202020204" pitchFamily="34" charset="0"/>
                <a:hlinkClick r:id="rId2"/>
              </a:rPr>
              <a:t>https://youtu.be/G_IXORG4fLU</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2:38 Triads - </a:t>
            </a:r>
            <a:r>
              <a:rPr lang="en-US" b="0" i="0" u="none" strike="noStrike" dirty="0">
                <a:solidFill>
                  <a:srgbClr val="FFFFFF"/>
                </a:solidFill>
                <a:effectLst/>
                <a:latin typeface="Arial" panose="020B0604020202020204" pitchFamily="34" charset="0"/>
                <a:hlinkClick r:id="rId3"/>
              </a:rPr>
              <a:t>https://youtu.be/lCEdD9w7A4s</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2:08 Chord Symbols - </a:t>
            </a:r>
            <a:r>
              <a:rPr lang="en-US" b="0" i="0" u="none" strike="noStrike" dirty="0">
                <a:solidFill>
                  <a:srgbClr val="FFFFFF"/>
                </a:solidFill>
                <a:effectLst/>
                <a:latin typeface="Arial" panose="020B0604020202020204" pitchFamily="34" charset="0"/>
                <a:hlinkClick r:id="rId4"/>
              </a:rPr>
              <a:t>https://youtu.be/6VbycYPiiDE</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3:28 Triad Inversions - </a:t>
            </a:r>
            <a:r>
              <a:rPr lang="en-US" b="0" i="0" u="none" strike="noStrike" dirty="0">
                <a:solidFill>
                  <a:srgbClr val="FFFFFF"/>
                </a:solidFill>
                <a:effectLst/>
                <a:latin typeface="Arial" panose="020B0604020202020204" pitchFamily="34" charset="0"/>
                <a:hlinkClick r:id="rId5"/>
              </a:rPr>
              <a:t>https://youtu.be/awKbEh3HWbU</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1:29 Chord Progressions - </a:t>
            </a:r>
            <a:r>
              <a:rPr lang="en-US" b="0" i="0" u="none" strike="noStrike" dirty="0">
                <a:solidFill>
                  <a:srgbClr val="FFFFFF"/>
                </a:solidFill>
                <a:effectLst/>
                <a:latin typeface="Arial" panose="020B0604020202020204" pitchFamily="34" charset="0"/>
                <a:hlinkClick r:id="rId6"/>
              </a:rPr>
              <a:t>https://youtu.be/bkgaSMS7J20</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0:59 Chord Substitutions - </a:t>
            </a:r>
            <a:r>
              <a:rPr lang="en-US" b="0" i="0" u="none" strike="noStrike" dirty="0">
                <a:solidFill>
                  <a:srgbClr val="FFFFFF"/>
                </a:solidFill>
                <a:effectLst/>
                <a:latin typeface="Arial" panose="020B0604020202020204" pitchFamily="34" charset="0"/>
                <a:hlinkClick r:id="rId7"/>
              </a:rPr>
              <a:t>https://youtu.be/MSV4B8jjCVQ</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1:34 More Chord Progressions - </a:t>
            </a:r>
            <a:r>
              <a:rPr lang="en-US" b="0" i="0" u="none" strike="noStrike" dirty="0">
                <a:solidFill>
                  <a:srgbClr val="FFFFFF"/>
                </a:solidFill>
                <a:effectLst/>
                <a:latin typeface="Arial" panose="020B0604020202020204" pitchFamily="34" charset="0"/>
                <a:hlinkClick r:id="rId8"/>
              </a:rPr>
              <a:t>https://youtu.be/0Of2aPthHe0</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2:35 Writing Music - </a:t>
            </a:r>
            <a:r>
              <a:rPr lang="en-US" b="0" i="0" u="none" strike="noStrike" dirty="0">
                <a:solidFill>
                  <a:srgbClr val="FFFFFF"/>
                </a:solidFill>
                <a:effectLst/>
                <a:latin typeface="Arial" panose="020B0604020202020204" pitchFamily="34" charset="0"/>
                <a:hlinkClick r:id="rId9"/>
              </a:rPr>
              <a:t>https://youtu.be/WPc-dwnN9rM</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3:00 Two, three, and four voice harmony - </a:t>
            </a:r>
            <a:r>
              <a:rPr lang="en-US" b="0" i="0" u="none" strike="noStrike" dirty="0">
                <a:solidFill>
                  <a:srgbClr val="FFFFFF"/>
                </a:solidFill>
                <a:effectLst/>
                <a:latin typeface="Arial" panose="020B0604020202020204" pitchFamily="34" charset="0"/>
                <a:hlinkClick r:id="rId10"/>
              </a:rPr>
              <a:t>https://youtu.be/BPxU7irxXiA</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2:04 Voice Leading - </a:t>
            </a:r>
            <a:r>
              <a:rPr lang="en-US" b="0" i="0" u="none" strike="noStrike" dirty="0">
                <a:solidFill>
                  <a:srgbClr val="FFFFFF"/>
                </a:solidFill>
                <a:effectLst/>
                <a:latin typeface="Arial" panose="020B0604020202020204" pitchFamily="34" charset="0"/>
                <a:hlinkClick r:id="rId11"/>
              </a:rPr>
              <a:t>https://youtu.be/-SJrq9Kppns</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1:56 Resolving Chords - </a:t>
            </a:r>
            <a:r>
              <a:rPr lang="en-US" b="0" i="0" u="none" strike="noStrike" dirty="0">
                <a:solidFill>
                  <a:srgbClr val="FFFFFF"/>
                </a:solidFill>
                <a:effectLst/>
                <a:latin typeface="Arial" panose="020B0604020202020204" pitchFamily="34" charset="0"/>
                <a:hlinkClick r:id="rId12"/>
              </a:rPr>
              <a:t>https://youtu.be/6aMlbPo72bQ</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1:49 Non-Chord Tones - </a:t>
            </a:r>
            <a:r>
              <a:rPr lang="en-US" b="0" i="0" u="none" strike="noStrike" dirty="0">
                <a:solidFill>
                  <a:srgbClr val="FFFFFF"/>
                </a:solidFill>
                <a:effectLst/>
                <a:latin typeface="Arial" panose="020B0604020202020204" pitchFamily="34" charset="0"/>
                <a:hlinkClick r:id="rId13"/>
              </a:rPr>
              <a:t>https://youtu.be/FdQAjzlWvuI</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2:24 Cadences - </a:t>
            </a:r>
            <a:r>
              <a:rPr lang="en-US" b="0" i="0" u="none" strike="noStrike" dirty="0">
                <a:solidFill>
                  <a:srgbClr val="FFFFFF"/>
                </a:solidFill>
                <a:effectLst/>
                <a:latin typeface="Arial" panose="020B0604020202020204" pitchFamily="34" charset="0"/>
                <a:hlinkClick r:id="rId14"/>
              </a:rPr>
              <a:t>https://youtu.be/zjSr4hHKlwk</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1:23 Phrases and Periods - </a:t>
            </a:r>
            <a:r>
              <a:rPr lang="en-US" b="0" i="0" u="none" strike="noStrike" dirty="0">
                <a:solidFill>
                  <a:srgbClr val="FFFFFF"/>
                </a:solidFill>
                <a:effectLst/>
                <a:latin typeface="Arial" panose="020B0604020202020204" pitchFamily="34" charset="0"/>
                <a:hlinkClick r:id="rId15"/>
              </a:rPr>
              <a:t>https://youtu.be/DNOo1zr_Kg4</a:t>
            </a:r>
            <a:endParaRPr lang="en-US" b="0" i="0" u="none" strike="noStrike" dirty="0">
              <a:solidFill>
                <a:srgbClr val="FFFFFF"/>
              </a:solidFill>
              <a:effectLst/>
              <a:latin typeface="Arial" panose="020B0604020202020204" pitchFamily="34" charset="0"/>
            </a:endParaRPr>
          </a:p>
        </p:txBody>
      </p:sp>
    </p:spTree>
    <p:extLst>
      <p:ext uri="{BB962C8B-B14F-4D97-AF65-F5344CB8AC3E}">
        <p14:creationId xmlns:p14="http://schemas.microsoft.com/office/powerpoint/2010/main" val="4029582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477856"/>
            <a:ext cx="10131425" cy="860610"/>
          </a:xfrm>
        </p:spPr>
        <p:txBody>
          <a:bodyPr>
            <a:normAutofit/>
          </a:bodyPr>
          <a:lstStyle/>
          <a:p>
            <a:pPr marL="0" indent="0" algn="ctr">
              <a:buNone/>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more than 30 “Music-Minute” videos</a:t>
            </a: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8784BFBE-6C8A-204B-B084-C9C124D85309}"/>
              </a:ext>
            </a:extLst>
          </p:cNvPr>
          <p:cNvSpPr txBox="1"/>
          <p:nvPr/>
        </p:nvSpPr>
        <p:spPr>
          <a:xfrm>
            <a:off x="1335394" y="2338466"/>
            <a:ext cx="9612422" cy="2862322"/>
          </a:xfrm>
          <a:prstGeom prst="rect">
            <a:avLst/>
          </a:prstGeom>
          <a:noFill/>
        </p:spPr>
        <p:txBody>
          <a:bodyPr wrap="square" numCol="1" rtlCol="0">
            <a:spAutoFit/>
          </a:bodyPr>
          <a:lstStyle/>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2:17 Seventh Chords - </a:t>
            </a:r>
            <a:r>
              <a:rPr lang="en-US" b="0" i="0" u="none" strike="noStrike" dirty="0">
                <a:solidFill>
                  <a:srgbClr val="FFFFFF"/>
                </a:solidFill>
                <a:effectLst/>
                <a:latin typeface="Arial" panose="020B0604020202020204" pitchFamily="34" charset="0"/>
                <a:hlinkClick r:id="rId2"/>
              </a:rPr>
              <a:t>https://youtu.be/5WGoLrhAZGg</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3:46 Seventh Chord Inversions - </a:t>
            </a:r>
            <a:r>
              <a:rPr lang="en-US" b="0" i="0" u="none" strike="noStrike" dirty="0">
                <a:solidFill>
                  <a:srgbClr val="FFFFFF"/>
                </a:solidFill>
                <a:effectLst/>
                <a:latin typeface="Arial" panose="020B0604020202020204" pitchFamily="34" charset="0"/>
                <a:hlinkClick r:id="rId3"/>
              </a:rPr>
              <a:t>https://youtu.be/YG-lWE1a_oY</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3:20 Secondary Dominants - </a:t>
            </a:r>
            <a:r>
              <a:rPr lang="en-US" b="0" i="0" u="none" strike="noStrike" dirty="0">
                <a:solidFill>
                  <a:srgbClr val="FFFFFF"/>
                </a:solidFill>
                <a:effectLst/>
                <a:latin typeface="Arial" panose="020B0604020202020204" pitchFamily="34" charset="0"/>
                <a:hlinkClick r:id="rId4"/>
              </a:rPr>
              <a:t>https://youtu.be/AunDTXoNjjI</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3:38 Modulations - </a:t>
            </a:r>
            <a:r>
              <a:rPr lang="en-US" b="0" i="0" u="none" strike="noStrike" dirty="0">
                <a:solidFill>
                  <a:srgbClr val="FFFFFF"/>
                </a:solidFill>
                <a:effectLst/>
                <a:latin typeface="Arial" panose="020B0604020202020204" pitchFamily="34" charset="0"/>
                <a:hlinkClick r:id="rId5"/>
              </a:rPr>
              <a:t>https://youtu.be/xTckcIeXZvw</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2:06 Borrowed Chords - </a:t>
            </a:r>
            <a:r>
              <a:rPr lang="en-US" b="0" i="0" u="none" strike="noStrike" dirty="0">
                <a:solidFill>
                  <a:srgbClr val="FFFFFF"/>
                </a:solidFill>
                <a:effectLst/>
                <a:latin typeface="Arial" panose="020B0604020202020204" pitchFamily="34" charset="0"/>
                <a:hlinkClick r:id="rId6"/>
              </a:rPr>
              <a:t>https://youtu.be/kMHkTfqrFto</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3:58 Predominant Chords - </a:t>
            </a:r>
            <a:r>
              <a:rPr lang="en-US" b="0" i="0" u="none" strike="noStrike" dirty="0">
                <a:solidFill>
                  <a:srgbClr val="FFFFFF"/>
                </a:solidFill>
                <a:effectLst/>
                <a:latin typeface="Arial" panose="020B0604020202020204" pitchFamily="34" charset="0"/>
                <a:hlinkClick r:id="rId7"/>
              </a:rPr>
              <a:t>https://youtu.be/tzB6eEfACz0</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3:44 Late Romantic And Impressionistic Harmony - </a:t>
            </a:r>
            <a:r>
              <a:rPr lang="en-US" b="0" i="0" u="none" strike="noStrike" dirty="0">
                <a:solidFill>
                  <a:srgbClr val="FFFFFF"/>
                </a:solidFill>
                <a:effectLst/>
                <a:latin typeface="Arial" panose="020B0604020202020204" pitchFamily="34" charset="0"/>
                <a:hlinkClick r:id="rId8"/>
              </a:rPr>
              <a:t>https://youtu.be/b0Lx_mNdXRc</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3:54 Music History - </a:t>
            </a:r>
            <a:r>
              <a:rPr lang="en-US" b="0" i="0" u="none" strike="noStrike" dirty="0">
                <a:solidFill>
                  <a:srgbClr val="FFFFFF"/>
                </a:solidFill>
                <a:effectLst/>
                <a:latin typeface="Arial" panose="020B0604020202020204" pitchFamily="34" charset="0"/>
                <a:hlinkClick r:id="rId9"/>
              </a:rPr>
              <a:t>https://youtu.be/J3oeWplcZI0</a:t>
            </a:r>
            <a:endParaRPr lang="en-US" b="0" i="0" u="none" strike="noStrike" dirty="0">
              <a:solidFill>
                <a:srgbClr val="FFFFFF"/>
              </a:solidFill>
              <a:effectLst/>
              <a:latin typeface="Arial" panose="020B0604020202020204" pitchFamily="34" charset="0"/>
            </a:endParaRPr>
          </a:p>
          <a:p>
            <a:pPr algn="l">
              <a:buFont typeface="Arial" panose="020B0604020202020204" pitchFamily="34" charset="0"/>
              <a:buChar char="•"/>
            </a:pPr>
            <a:r>
              <a:rPr lang="en-US" b="0" i="0" u="none" strike="noStrike" dirty="0">
                <a:solidFill>
                  <a:srgbClr val="7030A0"/>
                </a:solidFill>
                <a:effectLst/>
                <a:latin typeface="Arial" panose="020B0604020202020204" pitchFamily="34" charset="0"/>
              </a:rPr>
              <a:t>1:31 Instruments of the Orchestra - </a:t>
            </a:r>
            <a:r>
              <a:rPr lang="en-US" b="0" i="0" u="none" strike="noStrike" dirty="0">
                <a:solidFill>
                  <a:srgbClr val="FFFFFF"/>
                </a:solidFill>
                <a:effectLst/>
                <a:latin typeface="Arial" panose="020B0604020202020204" pitchFamily="34" charset="0"/>
                <a:hlinkClick r:id="rId10"/>
              </a:rPr>
              <a:t>https://youtu.be/QOH0olQUy54</a:t>
            </a:r>
            <a:endParaRPr lang="en-US" b="0" i="0" u="none" strike="noStrike" dirty="0">
              <a:solidFill>
                <a:srgbClr val="FFFFFF"/>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1460588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2" y="1882587"/>
            <a:ext cx="3022360" cy="3988125"/>
          </a:xfrm>
        </p:spPr>
        <p:txBody>
          <a:bodyPr>
            <a:normAutofit/>
          </a:bodyPr>
          <a:lstStyle/>
          <a:p>
            <a:pPr marL="0" indent="0">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project includes interactive assessments for materials in the book.</a:t>
            </a:r>
          </a:p>
        </p:txBody>
      </p:sp>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pic>
        <p:nvPicPr>
          <p:cNvPr id="2" name="Picture 1">
            <a:extLst>
              <a:ext uri="{FF2B5EF4-FFF2-40B4-BE49-F238E27FC236}">
                <a16:creationId xmlns:a16="http://schemas.microsoft.com/office/drawing/2014/main" id="{F16E8003-9D40-1E41-9A27-04E8C67A73DF}"/>
              </a:ext>
            </a:extLst>
          </p:cNvPr>
          <p:cNvPicPr>
            <a:picLocks noChangeAspect="1"/>
          </p:cNvPicPr>
          <p:nvPr/>
        </p:nvPicPr>
        <p:blipFill>
          <a:blip r:embed="rId2"/>
          <a:stretch>
            <a:fillRect/>
          </a:stretch>
        </p:blipFill>
        <p:spPr>
          <a:xfrm>
            <a:off x="3870175" y="1882587"/>
            <a:ext cx="7178519" cy="4318401"/>
          </a:xfrm>
          <a:prstGeom prst="rect">
            <a:avLst/>
          </a:prstGeom>
        </p:spPr>
      </p:pic>
    </p:spTree>
    <p:extLst>
      <p:ext uri="{BB962C8B-B14F-4D97-AF65-F5344CB8AC3E}">
        <p14:creationId xmlns:p14="http://schemas.microsoft.com/office/powerpoint/2010/main" val="3241648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5" y="1918741"/>
            <a:ext cx="10394736" cy="4211163"/>
          </a:xfrm>
          <a:prstGeom prst="rect">
            <a:avLst/>
          </a:prstGeom>
          <a:noFill/>
        </p:spPr>
        <p:txBody>
          <a:bodyPr wrap="square" numCol="3" rtlCol="0">
            <a:spAutoFit/>
          </a:bodyPr>
          <a:lstStyle/>
          <a:p>
            <a:r>
              <a:rPr lang="en-US" dirty="0"/>
              <a:t>Notes, Staves, Clefs</a:t>
            </a:r>
          </a:p>
          <a:p>
            <a:r>
              <a:rPr lang="en-US" dirty="0">
                <a:hlinkClick r:id="rId2"/>
              </a:rPr>
              <a:t>https://musictheory.net</a:t>
            </a:r>
            <a:endParaRPr lang="en-US" dirty="0"/>
          </a:p>
          <a:p>
            <a:endParaRPr lang="en-US" dirty="0"/>
          </a:p>
          <a:p>
            <a:endParaRPr lang="en-US" dirty="0"/>
          </a:p>
          <a:p>
            <a:r>
              <a:rPr lang="en-US" b="0" i="0" dirty="0">
                <a:effectLst/>
                <a:latin typeface="Arial" panose="020B0604020202020204" pitchFamily="34" charset="0"/>
                <a:hlinkClick r:id="rId3"/>
              </a:rPr>
              <a:t>dentify 10 notes</a:t>
            </a:r>
            <a:r>
              <a:rPr lang="en-US" b="0" i="0" u="none" strike="noStrike" dirty="0">
                <a:solidFill>
                  <a:srgbClr val="7030A0"/>
                </a:solidFill>
                <a:effectLst/>
                <a:latin typeface="Arial" panose="020B0604020202020204" pitchFamily="34" charset="0"/>
              </a:rPr>
              <a:t> treble clef.</a:t>
            </a:r>
            <a:br>
              <a:rPr lang="en-US" dirty="0"/>
            </a:br>
            <a:r>
              <a:rPr lang="en-US" b="0" i="0" dirty="0">
                <a:effectLst/>
                <a:latin typeface="Arial" panose="020B0604020202020204" pitchFamily="34" charset="0"/>
                <a:hlinkClick r:id="rId4"/>
              </a:rPr>
              <a:t>Identify 10 notes</a:t>
            </a:r>
            <a:r>
              <a:rPr lang="en-US" b="0" i="0" u="none" strike="noStrike" dirty="0">
                <a:solidFill>
                  <a:srgbClr val="7030A0"/>
                </a:solidFill>
                <a:effectLst/>
                <a:latin typeface="Arial" panose="020B0604020202020204" pitchFamily="34" charset="0"/>
              </a:rPr>
              <a:t> bass clef.</a:t>
            </a:r>
            <a:br>
              <a:rPr lang="en-US" dirty="0"/>
            </a:br>
            <a:r>
              <a:rPr lang="en-US" b="0" i="0" dirty="0">
                <a:effectLst/>
                <a:latin typeface="Arial" panose="020B0604020202020204" pitchFamily="34" charset="0"/>
                <a:hlinkClick r:id="rId5"/>
              </a:rPr>
              <a:t>Identify 10 notes</a:t>
            </a:r>
            <a:r>
              <a:rPr lang="en-US" b="0" i="0" u="none" strike="noStrike" dirty="0">
                <a:solidFill>
                  <a:srgbClr val="7030A0"/>
                </a:solidFill>
                <a:effectLst/>
                <a:latin typeface="Arial" panose="020B0604020202020204" pitchFamily="34" charset="0"/>
              </a:rPr>
              <a:t> alto clef.</a:t>
            </a:r>
            <a:br>
              <a:rPr lang="en-US" dirty="0"/>
            </a:br>
            <a:r>
              <a:rPr lang="en-US" b="0" i="0" dirty="0">
                <a:effectLst/>
                <a:latin typeface="Arial" panose="020B0604020202020204" pitchFamily="34" charset="0"/>
                <a:hlinkClick r:id="rId6"/>
              </a:rPr>
              <a:t>Identify 10 notes</a:t>
            </a:r>
            <a:r>
              <a:rPr lang="en-US" b="0" i="0" u="none" strike="noStrike" dirty="0">
                <a:solidFill>
                  <a:srgbClr val="7030A0"/>
                </a:solidFill>
                <a:effectLst/>
                <a:latin typeface="Arial" panose="020B0604020202020204" pitchFamily="34" charset="0"/>
              </a:rPr>
              <a:t> tenor clef.</a:t>
            </a:r>
            <a:br>
              <a:rPr lang="en-US" dirty="0"/>
            </a:br>
            <a:r>
              <a:rPr lang="en-US" b="0" i="0" dirty="0">
                <a:effectLst/>
                <a:latin typeface="Arial" panose="020B0604020202020204" pitchFamily="34" charset="0"/>
                <a:hlinkClick r:id="rId7"/>
              </a:rPr>
              <a:t>Identify 10 notes</a:t>
            </a:r>
            <a:r>
              <a:rPr lang="en-US" b="0" i="0" u="none" strike="noStrike" dirty="0">
                <a:solidFill>
                  <a:srgbClr val="7030A0"/>
                </a:solidFill>
                <a:effectLst/>
                <a:latin typeface="Arial" panose="020B0604020202020204" pitchFamily="34" charset="0"/>
              </a:rPr>
              <a:t> keyboard.</a:t>
            </a:r>
            <a:br>
              <a:rPr lang="en-US" dirty="0"/>
            </a:br>
            <a:r>
              <a:rPr lang="en-US" b="0" i="0" dirty="0">
                <a:effectLst/>
                <a:latin typeface="Arial" panose="020B0604020202020204" pitchFamily="34" charset="0"/>
                <a:hlinkClick r:id="rId8"/>
              </a:rPr>
              <a:t>Identify 20 notes</a:t>
            </a:r>
            <a:r>
              <a:rPr lang="en-US" b="0" i="0" u="none" strike="noStrike" dirty="0">
                <a:solidFill>
                  <a:srgbClr val="FFFFFF"/>
                </a:solidFill>
                <a:effectLst/>
                <a:latin typeface="Arial" panose="020B0604020202020204" pitchFamily="34" charset="0"/>
              </a:rPr>
              <a:t> </a:t>
            </a:r>
            <a:r>
              <a:rPr lang="en-US" b="0" i="0" u="none" strike="noStrike" dirty="0">
                <a:solidFill>
                  <a:srgbClr val="7030A0"/>
                </a:solidFill>
                <a:effectLst/>
                <a:latin typeface="Arial" panose="020B0604020202020204" pitchFamily="34" charset="0"/>
              </a:rPr>
              <a:t>treble, bass, alto and tenor clefs with ledger lines.</a:t>
            </a:r>
            <a:endParaRPr lang="en-US" dirty="0">
              <a:solidFill>
                <a:srgbClr val="7030A0"/>
              </a:solidFill>
            </a:endParaRPr>
          </a:p>
          <a:p>
            <a:endParaRPr lang="en-US" dirty="0">
              <a:solidFill>
                <a:srgbClr val="7030A0"/>
              </a:solidFill>
            </a:endParaRPr>
          </a:p>
          <a:p>
            <a:endParaRPr lang="en-US" dirty="0">
              <a:solidFill>
                <a:srgbClr val="7030A0"/>
              </a:solidFill>
            </a:endParaRPr>
          </a:p>
          <a:p>
            <a:endParaRPr lang="en-US" dirty="0">
              <a:solidFill>
                <a:srgbClr val="7030A0"/>
              </a:solidFill>
            </a:endParaRPr>
          </a:p>
          <a:p>
            <a:endParaRPr lang="en-US" dirty="0">
              <a:solidFill>
                <a:srgbClr val="7030A0"/>
              </a:solidFill>
            </a:endParaRPr>
          </a:p>
          <a:p>
            <a:endParaRPr lang="en-US" dirty="0">
              <a:solidFill>
                <a:srgbClr val="7030A0"/>
              </a:solidFill>
            </a:endParaRPr>
          </a:p>
          <a:p>
            <a:endParaRPr lang="en-US" dirty="0">
              <a:solidFill>
                <a:srgbClr val="7030A0"/>
              </a:solidFill>
            </a:endParaRPr>
          </a:p>
          <a:p>
            <a:endParaRPr lang="en-US" dirty="0">
              <a:solidFill>
                <a:srgbClr val="7030A0"/>
              </a:solidFill>
            </a:endParaRPr>
          </a:p>
          <a:p>
            <a:r>
              <a:rPr lang="en-US" b="0" i="0" dirty="0">
                <a:effectLst/>
                <a:latin typeface="Arial" panose="020B0604020202020204" pitchFamily="34" charset="0"/>
                <a:hlinkClick r:id="rId9"/>
              </a:rPr>
              <a:t>Place 10 notes</a:t>
            </a:r>
            <a:r>
              <a:rPr lang="en-US" b="0" i="0" u="none" strike="noStrike" dirty="0">
                <a:solidFill>
                  <a:srgbClr val="7030A0"/>
                </a:solidFill>
                <a:effectLst/>
                <a:latin typeface="Arial" panose="020B0604020202020204" pitchFamily="34" charset="0"/>
              </a:rPr>
              <a:t> treble clef staff.</a:t>
            </a:r>
            <a:br>
              <a:rPr lang="en-US" dirty="0"/>
            </a:br>
            <a:r>
              <a:rPr lang="en-US" b="0" i="0" dirty="0">
                <a:effectLst/>
                <a:latin typeface="Arial" panose="020B0604020202020204" pitchFamily="34" charset="0"/>
                <a:hlinkClick r:id="rId10"/>
              </a:rPr>
              <a:t>Place 10 notes</a:t>
            </a:r>
            <a:r>
              <a:rPr lang="en-US" b="0" i="0" u="none" strike="noStrike" dirty="0">
                <a:solidFill>
                  <a:srgbClr val="7030A0"/>
                </a:solidFill>
                <a:effectLst/>
                <a:latin typeface="Arial" panose="020B0604020202020204" pitchFamily="34" charset="0"/>
              </a:rPr>
              <a:t> bass clef staff.</a:t>
            </a:r>
            <a:br>
              <a:rPr lang="en-US" dirty="0"/>
            </a:br>
            <a:r>
              <a:rPr lang="en-US" b="0" i="0" dirty="0">
                <a:effectLst/>
                <a:latin typeface="Arial" panose="020B0604020202020204" pitchFamily="34" charset="0"/>
                <a:hlinkClick r:id="rId11"/>
              </a:rPr>
              <a:t>Place 10 notes</a:t>
            </a:r>
            <a:r>
              <a:rPr lang="en-US" b="0" i="0" u="none" strike="noStrike" dirty="0">
                <a:solidFill>
                  <a:srgbClr val="7030A0"/>
                </a:solidFill>
                <a:effectLst/>
                <a:latin typeface="Arial" panose="020B0604020202020204" pitchFamily="34" charset="0"/>
              </a:rPr>
              <a:t> alto clef staff.</a:t>
            </a:r>
            <a:br>
              <a:rPr lang="en-US" dirty="0"/>
            </a:br>
            <a:r>
              <a:rPr lang="en-US" b="0" i="0" dirty="0">
                <a:effectLst/>
                <a:latin typeface="Arial" panose="020B0604020202020204" pitchFamily="34" charset="0"/>
                <a:hlinkClick r:id="rId12"/>
              </a:rPr>
              <a:t>Place 10 notes</a:t>
            </a:r>
            <a:r>
              <a:rPr lang="en-US" b="0" i="0" u="none" strike="noStrike" dirty="0">
                <a:solidFill>
                  <a:srgbClr val="7030A0"/>
                </a:solidFill>
                <a:effectLst/>
                <a:latin typeface="Arial" panose="020B0604020202020204" pitchFamily="34" charset="0"/>
              </a:rPr>
              <a:t> tenor clef staff.</a:t>
            </a:r>
            <a:br>
              <a:rPr lang="en-US" dirty="0"/>
            </a:br>
            <a:r>
              <a:rPr lang="en-US" b="0" i="0" dirty="0">
                <a:effectLst/>
                <a:latin typeface="Arial" panose="020B0604020202020204" pitchFamily="34" charset="0"/>
                <a:hlinkClick r:id="rId13"/>
              </a:rPr>
              <a:t>Place 10 notes</a:t>
            </a:r>
            <a:r>
              <a:rPr lang="en-US" b="0" i="0" u="none" strike="noStrike" dirty="0">
                <a:solidFill>
                  <a:srgbClr val="7030A0"/>
                </a:solidFill>
                <a:effectLst/>
                <a:latin typeface="Arial" panose="020B0604020202020204" pitchFamily="34" charset="0"/>
              </a:rPr>
              <a:t> keyboard.</a:t>
            </a:r>
            <a:br>
              <a:rPr lang="en-US" dirty="0"/>
            </a:br>
            <a:r>
              <a:rPr lang="en-US" b="0" i="0" dirty="0">
                <a:effectLst/>
                <a:latin typeface="Arial" panose="020B0604020202020204" pitchFamily="34" charset="0"/>
                <a:hlinkClick r:id="rId14"/>
              </a:rPr>
              <a:t>Place 20 notes</a:t>
            </a:r>
            <a:r>
              <a:rPr lang="en-US" b="0" i="0" u="none" strike="noStrike" dirty="0">
                <a:solidFill>
                  <a:srgbClr val="7030A0"/>
                </a:solidFill>
                <a:effectLst/>
                <a:latin typeface="Arial" panose="020B0604020202020204" pitchFamily="34" charset="0"/>
              </a:rPr>
              <a:t> treble, bass, alto and tenor clefs with ledger lines</a:t>
            </a: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r>
              <a:rPr lang="en-US" b="1" i="0" u="none" strike="noStrike" dirty="0">
                <a:solidFill>
                  <a:srgbClr val="7030A0"/>
                </a:solidFill>
                <a:effectLst/>
                <a:latin typeface="Arial" panose="020B0604020202020204" pitchFamily="34" charset="0"/>
              </a:rPr>
              <a:t>Notes, Staves, Clefs</a:t>
            </a:r>
            <a:br>
              <a:rPr lang="en-US" dirty="0">
                <a:solidFill>
                  <a:srgbClr val="7030A0"/>
                </a:solidFill>
              </a:rPr>
            </a:br>
            <a:r>
              <a:rPr lang="en-US" b="0" i="0" u="none" strike="noStrike" dirty="0">
                <a:solidFill>
                  <a:srgbClr val="7030A0"/>
                </a:solidFill>
                <a:effectLst/>
                <a:latin typeface="Arial" panose="020B0604020202020204" pitchFamily="34" charset="0"/>
                <a:hlinkClick r:id="rId15"/>
              </a:rPr>
              <a:t>https://www.floydrichmond.com/usetech/musicalflashcards/</a:t>
            </a:r>
            <a:endParaRPr lang="en-US" b="0"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16"/>
              </a:rPr>
              <a:t>Identify 13 notes</a:t>
            </a:r>
            <a:r>
              <a:rPr lang="en-US" b="0" i="0" u="none" strike="noStrike" dirty="0">
                <a:solidFill>
                  <a:srgbClr val="7030A0"/>
                </a:solidFill>
                <a:effectLst/>
                <a:latin typeface="Arial" panose="020B0604020202020204" pitchFamily="34" charset="0"/>
              </a:rPr>
              <a:t> treble clef.</a:t>
            </a:r>
            <a:br>
              <a:rPr lang="en-US" dirty="0"/>
            </a:br>
            <a:r>
              <a:rPr lang="en-US" b="0" i="0" dirty="0">
                <a:effectLst/>
                <a:latin typeface="Arial" panose="020B0604020202020204" pitchFamily="34" charset="0"/>
                <a:hlinkClick r:id="rId17"/>
              </a:rPr>
              <a:t>Identify 13 notes</a:t>
            </a:r>
            <a:r>
              <a:rPr lang="en-US" b="0" i="0" u="none" strike="noStrike" dirty="0">
                <a:solidFill>
                  <a:srgbClr val="7030A0"/>
                </a:solidFill>
                <a:effectLst/>
                <a:latin typeface="Arial" panose="020B0604020202020204" pitchFamily="34" charset="0"/>
              </a:rPr>
              <a:t> bass clef.</a:t>
            </a:r>
            <a:br>
              <a:rPr lang="en-US" dirty="0"/>
            </a:br>
            <a:r>
              <a:rPr lang="en-US" b="0" i="0" dirty="0">
                <a:effectLst/>
                <a:latin typeface="Arial" panose="020B0604020202020204" pitchFamily="34" charset="0"/>
                <a:hlinkClick r:id="rId18"/>
              </a:rPr>
              <a:t>Identify 13 notes</a:t>
            </a:r>
            <a:r>
              <a:rPr lang="en-US" b="0" i="0" u="none" strike="noStrike" dirty="0">
                <a:solidFill>
                  <a:srgbClr val="7030A0"/>
                </a:solidFill>
                <a:effectLst/>
                <a:latin typeface="Arial" panose="020B0604020202020204" pitchFamily="34" charset="0"/>
              </a:rPr>
              <a:t> alto clef.</a:t>
            </a:r>
            <a:br>
              <a:rPr lang="en-US" dirty="0"/>
            </a:br>
            <a:r>
              <a:rPr lang="en-US" b="0" i="0" dirty="0">
                <a:effectLst/>
                <a:latin typeface="Arial" panose="020B0604020202020204" pitchFamily="34" charset="0"/>
                <a:hlinkClick r:id="rId19"/>
              </a:rPr>
              <a:t>Identify 13 notes</a:t>
            </a:r>
            <a:r>
              <a:rPr lang="en-US" b="0" i="0" u="none" strike="noStrike" dirty="0">
                <a:solidFill>
                  <a:srgbClr val="7030A0"/>
                </a:solidFill>
                <a:effectLst/>
                <a:latin typeface="Arial" panose="020B0604020202020204" pitchFamily="34" charset="0"/>
              </a:rPr>
              <a:t> tenor clef.</a:t>
            </a:r>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endParaRPr>
          </a:p>
        </p:txBody>
      </p:sp>
    </p:spTree>
    <p:extLst>
      <p:ext uri="{BB962C8B-B14F-4D97-AF65-F5344CB8AC3E}">
        <p14:creationId xmlns:p14="http://schemas.microsoft.com/office/powerpoint/2010/main" val="4013430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5" y="1918741"/>
            <a:ext cx="10394736" cy="4524315"/>
          </a:xfrm>
          <a:prstGeom prst="rect">
            <a:avLst/>
          </a:prstGeom>
          <a:noFill/>
        </p:spPr>
        <p:txBody>
          <a:bodyPr wrap="square" numCol="1" rtlCol="0">
            <a:spAutoFit/>
          </a:bodyPr>
          <a:lstStyle/>
          <a:p>
            <a:r>
              <a:rPr lang="en-US" dirty="0">
                <a:solidFill>
                  <a:srgbClr val="7030A0"/>
                </a:solidFill>
              </a:rPr>
              <a:t>Rhythms</a:t>
            </a:r>
            <a:br>
              <a:rPr lang="en-US" dirty="0">
                <a:solidFill>
                  <a:srgbClr val="7030A0"/>
                </a:solidFill>
              </a:rPr>
            </a:br>
            <a:r>
              <a:rPr lang="en-US" dirty="0">
                <a:solidFill>
                  <a:srgbClr val="7030A0"/>
                </a:solidFill>
                <a:hlinkClick r:id="rId2"/>
              </a:rPr>
              <a:t>https://www.rhythmrandomizer.com/</a:t>
            </a:r>
            <a:endParaRPr lang="en-US" dirty="0">
              <a:solidFill>
                <a:srgbClr val="7030A0"/>
              </a:solidFill>
            </a:endParaRPr>
          </a:p>
          <a:p>
            <a:endParaRPr lang="en-US" sz="600" dirty="0">
              <a:solidFill>
                <a:srgbClr val="7030A0"/>
              </a:solidFill>
            </a:endParaRPr>
          </a:p>
          <a:p>
            <a:r>
              <a:rPr lang="en-US" sz="1600" b="0" i="0" u="none" strike="noStrike" dirty="0">
                <a:solidFill>
                  <a:srgbClr val="7030A0"/>
                </a:solidFill>
                <a:effectLst/>
                <a:latin typeface="Arial" panose="020B0604020202020204" pitchFamily="34" charset="0"/>
              </a:rPr>
              <a:t>Click the link below. Click </a:t>
            </a:r>
            <a:r>
              <a:rPr lang="en-US" sz="1600" b="0" i="1" u="none" strike="noStrike" dirty="0">
                <a:solidFill>
                  <a:srgbClr val="7030A0"/>
                </a:solidFill>
                <a:effectLst/>
                <a:latin typeface="Arial" panose="020B0604020202020204" pitchFamily="34" charset="0"/>
              </a:rPr>
              <a:t>New Rhythm</a:t>
            </a:r>
            <a:r>
              <a:rPr lang="en-US" sz="1600" b="0" i="0" u="none" strike="noStrike" dirty="0">
                <a:solidFill>
                  <a:srgbClr val="7030A0"/>
                </a:solidFill>
                <a:effectLst/>
                <a:latin typeface="Arial" panose="020B0604020202020204" pitchFamily="34" charset="0"/>
              </a:rPr>
              <a:t>. Click </a:t>
            </a:r>
            <a:r>
              <a:rPr lang="en-US" sz="1600" b="0" i="1" u="none" strike="noStrike" dirty="0">
                <a:solidFill>
                  <a:srgbClr val="7030A0"/>
                </a:solidFill>
                <a:effectLst/>
                <a:latin typeface="Arial" panose="020B0604020202020204" pitchFamily="34" charset="0"/>
              </a:rPr>
              <a:t>Start Playback</a:t>
            </a:r>
            <a:r>
              <a:rPr lang="en-US" sz="1600" b="0" i="0" u="none" strike="noStrike" dirty="0">
                <a:solidFill>
                  <a:srgbClr val="7030A0"/>
                </a:solidFill>
                <a:effectLst/>
                <a:latin typeface="Arial" panose="020B0604020202020204" pitchFamily="34" charset="0"/>
              </a:rPr>
              <a:t>. Clap the rhythm. Have a friend grade you: (1 error = A, 2 = B, 3 = C, etc.). If you do multiple problems, times that number of problems (example – do 5 problems A= 5 or less = 8, 10 or less = B, etc.) Submit your grade to your teacher. All problems have a 4 beat count-off.</a:t>
            </a:r>
            <a:br>
              <a:rPr lang="en-US" dirty="0">
                <a:solidFill>
                  <a:srgbClr val="7030A0"/>
                </a:solidFill>
              </a:rPr>
            </a:br>
            <a:r>
              <a:rPr lang="en-US" b="0" i="0" dirty="0">
                <a:effectLst/>
                <a:latin typeface="Arial" panose="020B0604020202020204" pitchFamily="34" charset="0"/>
                <a:hlinkClick r:id="rId3"/>
              </a:rPr>
              <a:t>Level 1</a:t>
            </a:r>
            <a:r>
              <a:rPr lang="en-US" b="0" i="0" u="none" strike="noStrike" dirty="0">
                <a:solidFill>
                  <a:srgbClr val="7030A0"/>
                </a:solidFill>
                <a:effectLst/>
                <a:latin typeface="Arial" panose="020B0604020202020204" pitchFamily="34" charset="0"/>
              </a:rPr>
              <a:t> – 4/4 (Q, QR, EE, E.S) Q=96 (2 bars)</a:t>
            </a:r>
            <a:br>
              <a:rPr lang="en-US" dirty="0">
                <a:solidFill>
                  <a:srgbClr val="7030A0"/>
                </a:solidFill>
              </a:rPr>
            </a:br>
            <a:r>
              <a:rPr lang="en-US" b="0" i="0" dirty="0">
                <a:effectLst/>
                <a:latin typeface="Arial" panose="020B0604020202020204" pitchFamily="34" charset="0"/>
                <a:hlinkClick r:id="rId4"/>
              </a:rPr>
              <a:t>Level 2</a:t>
            </a:r>
            <a:r>
              <a:rPr lang="en-US" b="0" i="0" u="none" strike="noStrike" dirty="0">
                <a:solidFill>
                  <a:srgbClr val="7030A0"/>
                </a:solidFill>
                <a:effectLst/>
                <a:latin typeface="Arial" panose="020B0604020202020204" pitchFamily="34" charset="0"/>
              </a:rPr>
              <a:t> – 4/4 (Add: SSSS, SSE, ESS, SES, TTT) Q=88 (2 bars)</a:t>
            </a:r>
            <a:br>
              <a:rPr lang="en-US" dirty="0"/>
            </a:br>
            <a:r>
              <a:rPr lang="en-US" b="0" i="0" dirty="0">
                <a:effectLst/>
                <a:latin typeface="Arial" panose="020B0604020202020204" pitchFamily="34" charset="0"/>
                <a:hlinkClick r:id="rId5"/>
              </a:rPr>
              <a:t>Level 3</a:t>
            </a:r>
            <a:r>
              <a:rPr lang="en-US" b="0" i="0" u="none" strike="noStrike" dirty="0">
                <a:solidFill>
                  <a:srgbClr val="7030A0"/>
                </a:solidFill>
                <a:effectLst/>
                <a:latin typeface="Arial" panose="020B0604020202020204" pitchFamily="34" charset="0"/>
              </a:rPr>
              <a:t> – 4/4 (Add: Dotted Note Combinations) Q = 88 (2 bars)</a:t>
            </a:r>
            <a:br>
              <a:rPr lang="en-US" dirty="0"/>
            </a:br>
            <a:r>
              <a:rPr lang="en-US" b="0" i="0" dirty="0">
                <a:effectLst/>
                <a:latin typeface="Arial" panose="020B0604020202020204" pitchFamily="34" charset="0"/>
                <a:hlinkClick r:id="rId6"/>
              </a:rPr>
              <a:t>Level 4</a:t>
            </a:r>
            <a:r>
              <a:rPr lang="en-US" b="0" i="0" u="none" strike="noStrike" dirty="0">
                <a:solidFill>
                  <a:srgbClr val="7030A0"/>
                </a:solidFill>
                <a:effectLst/>
                <a:latin typeface="Arial" panose="020B0604020202020204" pitchFamily="34" charset="0"/>
              </a:rPr>
              <a:t> – 4/4 (Add: Eight Rest Combinations and EQE) Q = 80 (2 bars)</a:t>
            </a:r>
            <a:br>
              <a:rPr lang="en-US" dirty="0"/>
            </a:br>
            <a:r>
              <a:rPr lang="en-US" b="0" i="0" dirty="0">
                <a:effectLst/>
                <a:latin typeface="Arial" panose="020B0604020202020204" pitchFamily="34" charset="0"/>
                <a:hlinkClick r:id="rId7"/>
              </a:rPr>
              <a:t>Level 5</a:t>
            </a:r>
            <a:r>
              <a:rPr lang="en-US" b="0" i="0" u="none" strike="noStrike" dirty="0">
                <a:solidFill>
                  <a:srgbClr val="7030A0"/>
                </a:solidFill>
                <a:effectLst/>
                <a:latin typeface="Arial" panose="020B0604020202020204" pitchFamily="34" charset="0"/>
              </a:rPr>
              <a:t> – 4/4 (Add: Quarter and eighth </a:t>
            </a:r>
            <a:r>
              <a:rPr lang="en-US" b="0" i="0" u="none" strike="noStrike" dirty="0" err="1">
                <a:solidFill>
                  <a:srgbClr val="7030A0"/>
                </a:solidFill>
                <a:effectLst/>
                <a:latin typeface="Arial" panose="020B0604020202020204" pitchFamily="34" charset="0"/>
              </a:rPr>
              <a:t>tuplets</a:t>
            </a:r>
            <a:r>
              <a:rPr lang="en-US" b="0" i="0" u="none" strike="noStrike" dirty="0">
                <a:solidFill>
                  <a:srgbClr val="7030A0"/>
                </a:solidFill>
                <a:effectLst/>
                <a:latin typeface="Arial" panose="020B0604020202020204" pitchFamily="34" charset="0"/>
              </a:rPr>
              <a:t>) Q = 80 (2 bars)</a:t>
            </a:r>
            <a:br>
              <a:rPr lang="en-US" dirty="0"/>
            </a:br>
            <a:r>
              <a:rPr lang="en-US" b="0" i="0" dirty="0">
                <a:effectLst/>
                <a:latin typeface="Arial" panose="020B0604020202020204" pitchFamily="34" charset="0"/>
                <a:hlinkClick r:id="rId8"/>
              </a:rPr>
              <a:t>Level 6</a:t>
            </a:r>
            <a:r>
              <a:rPr lang="en-US" b="0" i="0" u="none" strike="noStrike" dirty="0">
                <a:solidFill>
                  <a:srgbClr val="7030A0"/>
                </a:solidFill>
                <a:effectLst/>
                <a:latin typeface="Arial" panose="020B0604020202020204" pitchFamily="34" charset="0"/>
              </a:rPr>
              <a:t> – 4/4 (Most everything reasonable) Q = 80 (4 bars)</a:t>
            </a:r>
            <a:br>
              <a:rPr lang="en-US" dirty="0"/>
            </a:br>
            <a:r>
              <a:rPr lang="en-US" b="0" i="0" dirty="0">
                <a:effectLst/>
                <a:latin typeface="Arial" panose="020B0604020202020204" pitchFamily="34" charset="0"/>
                <a:hlinkClick r:id="rId9"/>
              </a:rPr>
              <a:t>Level 7</a:t>
            </a:r>
            <a:r>
              <a:rPr lang="en-US" b="0" i="0" u="none" strike="noStrike" dirty="0">
                <a:solidFill>
                  <a:srgbClr val="7030A0"/>
                </a:solidFill>
                <a:effectLst/>
                <a:latin typeface="Arial" panose="020B0604020202020204" pitchFamily="34" charset="0"/>
              </a:rPr>
              <a:t> – 6/8 (Basic 6/8 rhythms) Q = 88 (4 bars)</a:t>
            </a:r>
            <a:br>
              <a:rPr lang="en-US" dirty="0"/>
            </a:br>
            <a:r>
              <a:rPr lang="en-US" b="0" i="0" dirty="0">
                <a:effectLst/>
                <a:latin typeface="Arial" panose="020B0604020202020204" pitchFamily="34" charset="0"/>
                <a:hlinkClick r:id="rId10"/>
              </a:rPr>
              <a:t>Level 8</a:t>
            </a:r>
            <a:r>
              <a:rPr lang="en-US" b="0" i="0" u="none" strike="noStrike" dirty="0">
                <a:solidFill>
                  <a:srgbClr val="7030A0"/>
                </a:solidFill>
                <a:effectLst/>
                <a:latin typeface="Arial" panose="020B0604020202020204" pitchFamily="34" charset="0"/>
              </a:rPr>
              <a:t> – 6/8 (Add: SE combinations) Q = 72 (4 bars)</a:t>
            </a:r>
            <a:br>
              <a:rPr lang="en-US" dirty="0"/>
            </a:br>
            <a:r>
              <a:rPr lang="en-US" b="0" i="0" dirty="0">
                <a:effectLst/>
                <a:latin typeface="Arial" panose="020B0604020202020204" pitchFamily="34" charset="0"/>
                <a:hlinkClick r:id="rId11"/>
              </a:rPr>
              <a:t>Level 9</a:t>
            </a:r>
            <a:r>
              <a:rPr lang="en-US" b="0" i="0" u="none" strike="noStrike" dirty="0">
                <a:solidFill>
                  <a:srgbClr val="FFFFFF"/>
                </a:solidFill>
                <a:effectLst/>
                <a:latin typeface="Arial" panose="020B0604020202020204" pitchFamily="34" charset="0"/>
              </a:rPr>
              <a:t> </a:t>
            </a:r>
            <a:r>
              <a:rPr lang="en-US" b="0" i="0" u="none" strike="noStrike" dirty="0">
                <a:solidFill>
                  <a:srgbClr val="7030A0"/>
                </a:solidFill>
                <a:effectLst/>
                <a:latin typeface="Arial" panose="020B0604020202020204" pitchFamily="34" charset="0"/>
              </a:rPr>
              <a:t>– 6/8 (Add duplets and other SE combinations) Q = 72 (4 bars)</a:t>
            </a:r>
            <a:br>
              <a:rPr lang="en-US" dirty="0"/>
            </a:br>
            <a:r>
              <a:rPr lang="en-US" b="0" i="0" dirty="0">
                <a:effectLst/>
                <a:latin typeface="Arial" panose="020B0604020202020204" pitchFamily="34" charset="0"/>
                <a:hlinkClick r:id="rId12"/>
              </a:rPr>
              <a:t>Level 10</a:t>
            </a:r>
            <a:r>
              <a:rPr lang="en-US" b="0" i="0" u="none" strike="noStrike" dirty="0">
                <a:solidFill>
                  <a:srgbClr val="7030A0"/>
                </a:solidFill>
                <a:effectLst/>
                <a:latin typeface="Arial" panose="020B0604020202020204" pitchFamily="34" charset="0"/>
              </a:rPr>
              <a:t> – 6/8 (Most everything reasonable) Q = 72 (4 bars)</a:t>
            </a:r>
            <a:endParaRPr lang="en-US" dirty="0">
              <a:solidFill>
                <a:srgbClr val="7030A0"/>
              </a:solidFill>
            </a:endParaRPr>
          </a:p>
          <a:p>
            <a:endParaRPr lang="en-US" dirty="0">
              <a:solidFill>
                <a:srgbClr val="7030A0"/>
              </a:solidFill>
            </a:endParaRPr>
          </a:p>
        </p:txBody>
      </p:sp>
    </p:spTree>
    <p:extLst>
      <p:ext uri="{BB962C8B-B14F-4D97-AF65-F5344CB8AC3E}">
        <p14:creationId xmlns:p14="http://schemas.microsoft.com/office/powerpoint/2010/main" val="29172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16480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4" y="1431781"/>
            <a:ext cx="10394736" cy="4801314"/>
          </a:xfrm>
          <a:prstGeom prst="rect">
            <a:avLst/>
          </a:prstGeom>
          <a:noFill/>
        </p:spPr>
        <p:txBody>
          <a:bodyPr wrap="square" numCol="1" rtlCol="0">
            <a:spAutoFit/>
          </a:bodyPr>
          <a:lstStyle/>
          <a:p>
            <a:r>
              <a:rPr lang="en-US" b="1" i="0" u="none" strike="noStrike" dirty="0">
                <a:solidFill>
                  <a:srgbClr val="7030A0"/>
                </a:solidFill>
                <a:effectLst/>
                <a:latin typeface="Arial" panose="020B0604020202020204" pitchFamily="34" charset="0"/>
              </a:rPr>
              <a:t>Key Signatures</a:t>
            </a:r>
            <a:br>
              <a:rPr lang="en-US" dirty="0">
                <a:solidFill>
                  <a:srgbClr val="7030A0"/>
                </a:solidFill>
              </a:rPr>
            </a:br>
            <a:r>
              <a:rPr lang="en-US" i="0" u="none" strike="noStrike" dirty="0" err="1">
                <a:solidFill>
                  <a:srgbClr val="7030A0"/>
                </a:solidFill>
                <a:effectLst/>
                <a:latin typeface="Arial" panose="020B0604020202020204" pitchFamily="34" charset="0"/>
              </a:rPr>
              <a:t>musictheory.net</a:t>
            </a:r>
            <a:endParaRPr lang="en-US" sz="600" dirty="0">
              <a:solidFill>
                <a:srgbClr val="7030A0"/>
              </a:solidFill>
            </a:endParaRPr>
          </a:p>
          <a:p>
            <a:r>
              <a:rPr lang="en-US" b="0" i="0" dirty="0">
                <a:effectLst/>
                <a:latin typeface="Arial" panose="020B0604020202020204" pitchFamily="34" charset="0"/>
                <a:hlinkClick r:id="rId2"/>
              </a:rPr>
              <a:t>dentify 10 - major key signatures</a:t>
            </a:r>
            <a:r>
              <a:rPr lang="en-US" b="0" i="0" u="none" strike="noStrike" dirty="0">
                <a:solidFill>
                  <a:srgbClr val="FFFFFF"/>
                </a:solidFill>
                <a:effectLst/>
                <a:latin typeface="Arial" panose="020B0604020202020204" pitchFamily="34" charset="0"/>
              </a:rPr>
              <a:t>. </a:t>
            </a:r>
            <a:br>
              <a:rPr lang="en-US" dirty="0"/>
            </a:br>
            <a:r>
              <a:rPr lang="en-US" b="0" i="0" dirty="0">
                <a:effectLst/>
                <a:latin typeface="Arial" panose="020B0604020202020204" pitchFamily="34" charset="0"/>
                <a:hlinkClick r:id="rId3"/>
              </a:rPr>
              <a:t>Identify 15 - number of sharps and flats - major.</a:t>
            </a:r>
            <a:br>
              <a:rPr lang="en-US" dirty="0"/>
            </a:br>
            <a:r>
              <a:rPr lang="en-US" b="0" i="0" dirty="0">
                <a:effectLst/>
                <a:latin typeface="Arial" panose="020B0604020202020204" pitchFamily="34" charset="0"/>
                <a:hlinkClick r:id="rId4"/>
              </a:rPr>
              <a:t>Identify 10 – minor key signatures</a:t>
            </a:r>
            <a:br>
              <a:rPr lang="en-US" dirty="0"/>
            </a:br>
            <a:r>
              <a:rPr lang="en-US" b="0" i="0" dirty="0">
                <a:effectLst/>
                <a:latin typeface="Arial" panose="020B0604020202020204" pitchFamily="34" charset="0"/>
                <a:hlinkClick r:id="rId5"/>
              </a:rPr>
              <a:t>Identify 15 – number of sharps and flats – minor</a:t>
            </a:r>
            <a:br>
              <a:rPr lang="en-US" dirty="0"/>
            </a:br>
            <a:r>
              <a:rPr lang="en-US" b="0" i="0" dirty="0">
                <a:effectLst/>
                <a:latin typeface="Arial" panose="020B0604020202020204" pitchFamily="34" charset="0"/>
                <a:hlinkClick r:id="rId6"/>
              </a:rPr>
              <a:t>Identify 15 – major or minor key signatures</a:t>
            </a:r>
            <a:br>
              <a:rPr lang="en-US" dirty="0"/>
            </a:br>
            <a:r>
              <a:rPr lang="en-US" b="0" i="0" dirty="0">
                <a:effectLst/>
                <a:latin typeface="Arial" panose="020B0604020202020204" pitchFamily="34" charset="0"/>
                <a:hlinkClick r:id="rId7"/>
              </a:rPr>
              <a:t>Identify 15 – number of sharps and flats – major or minor</a:t>
            </a:r>
            <a:endParaRPr lang="en-US" b="0" i="0" dirty="0">
              <a:effectLst/>
              <a:latin typeface="Arial" panose="020B0604020202020204" pitchFamily="34" charset="0"/>
            </a:endParaRPr>
          </a:p>
          <a:p>
            <a:r>
              <a:rPr lang="en-US" b="1" i="0" u="none" strike="noStrike" dirty="0">
                <a:solidFill>
                  <a:srgbClr val="7030A0"/>
                </a:solidFill>
                <a:effectLst/>
                <a:latin typeface="Arial" panose="020B0604020202020204" pitchFamily="34" charset="0"/>
              </a:rPr>
              <a:t>Key Signatures</a:t>
            </a:r>
            <a:br>
              <a:rPr lang="en-US" dirty="0">
                <a:solidFill>
                  <a:srgbClr val="7030A0"/>
                </a:solidFill>
              </a:rPr>
            </a:br>
            <a:r>
              <a:rPr lang="en-US" b="0" i="0" u="none" strike="noStrike" dirty="0">
                <a:solidFill>
                  <a:srgbClr val="7030A0"/>
                </a:solidFill>
                <a:effectLst/>
                <a:latin typeface="Arial" panose="020B0604020202020204" pitchFamily="34" charset="0"/>
              </a:rPr>
              <a:t>https://</a:t>
            </a:r>
            <a:r>
              <a:rPr lang="en-US" b="0" i="0" u="none" strike="noStrike" dirty="0" err="1">
                <a:solidFill>
                  <a:srgbClr val="7030A0"/>
                </a:solidFill>
                <a:effectLst/>
                <a:latin typeface="Arial" panose="020B0604020202020204" pitchFamily="34" charset="0"/>
              </a:rPr>
              <a:t>www.floydrichmond.com</a:t>
            </a:r>
            <a:r>
              <a:rPr lang="en-US" b="0" i="0" u="none" strike="noStrike" dirty="0">
                <a:solidFill>
                  <a:srgbClr val="7030A0"/>
                </a:solidFill>
                <a:effectLst/>
                <a:latin typeface="Arial" panose="020B0604020202020204" pitchFamily="34" charset="0"/>
              </a:rPr>
              <a:t>/</a:t>
            </a:r>
            <a:r>
              <a:rPr lang="en-US" b="0" i="0" u="none" strike="noStrike" dirty="0" err="1">
                <a:solidFill>
                  <a:srgbClr val="7030A0"/>
                </a:solidFill>
                <a:effectLst/>
                <a:latin typeface="Arial" panose="020B0604020202020204" pitchFamily="34" charset="0"/>
              </a:rPr>
              <a:t>usetech</a:t>
            </a:r>
            <a:r>
              <a:rPr lang="en-US" b="0" i="0" u="none" strike="noStrike" dirty="0">
                <a:solidFill>
                  <a:srgbClr val="7030A0"/>
                </a:solidFill>
                <a:effectLst/>
                <a:latin typeface="Arial" panose="020B0604020202020204" pitchFamily="34" charset="0"/>
              </a:rPr>
              <a:t>/</a:t>
            </a:r>
            <a:r>
              <a:rPr lang="en-US" b="0" i="0" u="none" strike="noStrike" dirty="0" err="1">
                <a:solidFill>
                  <a:srgbClr val="7030A0"/>
                </a:solidFill>
                <a:effectLst/>
                <a:latin typeface="Arial" panose="020B0604020202020204" pitchFamily="34" charset="0"/>
              </a:rPr>
              <a:t>musicalflashcards</a:t>
            </a:r>
            <a:r>
              <a:rPr lang="en-US" b="0" i="0" u="none" strike="noStrike" dirty="0">
                <a:solidFill>
                  <a:srgbClr val="7030A0"/>
                </a:solidFill>
                <a:effectLst/>
                <a:latin typeface="Arial" panose="020B0604020202020204" pitchFamily="34" charset="0"/>
              </a:rPr>
              <a:t>/</a:t>
            </a:r>
          </a:p>
          <a:p>
            <a:r>
              <a:rPr lang="en-US" b="0" i="0" dirty="0">
                <a:effectLst/>
                <a:latin typeface="Arial" panose="020B0604020202020204" pitchFamily="34" charset="0"/>
                <a:hlinkClick r:id="rId8"/>
              </a:rPr>
              <a:t>Identify 15 - major key signatures</a:t>
            </a:r>
            <a:r>
              <a:rPr lang="en-US" b="0" i="0" u="none" strike="noStrike" dirty="0">
                <a:solidFill>
                  <a:srgbClr val="FFFFFF"/>
                </a:solidFill>
                <a:effectLst/>
                <a:latin typeface="Arial" panose="020B0604020202020204" pitchFamily="34" charset="0"/>
              </a:rPr>
              <a:t>. </a:t>
            </a:r>
            <a:br>
              <a:rPr lang="en-US" dirty="0"/>
            </a:br>
            <a:r>
              <a:rPr lang="en-US" b="0" i="0" dirty="0">
                <a:effectLst/>
                <a:latin typeface="Arial" panose="020B0604020202020204" pitchFamily="34" charset="0"/>
                <a:hlinkClick r:id="rId9"/>
              </a:rPr>
              <a:t>Identify 15 – minor key signatures</a:t>
            </a:r>
            <a:br>
              <a:rPr lang="en-US" dirty="0"/>
            </a:br>
            <a:r>
              <a:rPr lang="en-US" b="0" i="0" dirty="0">
                <a:effectLst/>
                <a:latin typeface="Arial" panose="020B0604020202020204" pitchFamily="34" charset="0"/>
                <a:hlinkClick r:id="rId10"/>
              </a:rPr>
              <a:t>Identify 30 – major and minor key signatures</a:t>
            </a:r>
            <a:endParaRPr lang="en-US" dirty="0">
              <a:solidFill>
                <a:srgbClr val="7030A0"/>
              </a:solidFill>
              <a:latin typeface="Arial" panose="020B0604020202020204" pitchFamily="34" charset="0"/>
            </a:endParaRPr>
          </a:p>
          <a:p>
            <a:r>
              <a:rPr lang="en-US" b="1" i="0" dirty="0">
                <a:solidFill>
                  <a:srgbClr val="7030A0"/>
                </a:solidFill>
                <a:effectLst/>
                <a:latin typeface="Arial" panose="020B0604020202020204" pitchFamily="34" charset="0"/>
              </a:rPr>
              <a:t>Key Signatures</a:t>
            </a:r>
          </a:p>
          <a:p>
            <a:r>
              <a:rPr lang="en-US" b="0" i="0" dirty="0" err="1">
                <a:solidFill>
                  <a:srgbClr val="7030A0"/>
                </a:solidFill>
                <a:effectLst/>
                <a:latin typeface="Arial" panose="020B0604020202020204" pitchFamily="34" charset="0"/>
              </a:rPr>
              <a:t>teoria.com</a:t>
            </a:r>
            <a:endParaRPr lang="en-US" b="0" i="0" dirty="0">
              <a:solidFill>
                <a:srgbClr val="7030A0"/>
              </a:solidFill>
              <a:effectLst/>
              <a:latin typeface="Arial" panose="020B0604020202020204" pitchFamily="34" charset="0"/>
            </a:endParaRPr>
          </a:p>
          <a:p>
            <a:r>
              <a:rPr lang="en-US" b="0" i="0" dirty="0">
                <a:effectLst/>
                <a:latin typeface="Arial" panose="020B0604020202020204" pitchFamily="34" charset="0"/>
                <a:hlinkClick r:id="rId11"/>
              </a:rPr>
              <a:t>Identify 15 major key signatures</a:t>
            </a:r>
            <a:br>
              <a:rPr lang="en-US" dirty="0"/>
            </a:br>
            <a:r>
              <a:rPr lang="en-US" b="0" i="0" dirty="0">
                <a:effectLst/>
                <a:latin typeface="Arial" panose="020B0604020202020204" pitchFamily="34" charset="0"/>
                <a:hlinkClick r:id="rId12"/>
              </a:rPr>
              <a:t>Identify 15 major and minor key signatures</a:t>
            </a:r>
            <a:endParaRPr lang="en-US" b="0" i="0" dirty="0">
              <a:solidFill>
                <a:srgbClr val="7030A0"/>
              </a:solidFill>
              <a:effectLst/>
              <a:latin typeface="Arial" panose="020B0604020202020204" pitchFamily="34" charset="0"/>
            </a:endParaRPr>
          </a:p>
        </p:txBody>
      </p:sp>
    </p:spTree>
    <p:extLst>
      <p:ext uri="{BB962C8B-B14F-4D97-AF65-F5344CB8AC3E}">
        <p14:creationId xmlns:p14="http://schemas.microsoft.com/office/powerpoint/2010/main" val="2819551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4" y="2211270"/>
            <a:ext cx="10394736" cy="3139321"/>
          </a:xfrm>
          <a:prstGeom prst="rect">
            <a:avLst/>
          </a:prstGeom>
          <a:noFill/>
        </p:spPr>
        <p:txBody>
          <a:bodyPr wrap="square" numCol="1" rtlCol="0">
            <a:spAutoFit/>
          </a:bodyPr>
          <a:lstStyle/>
          <a:p>
            <a:r>
              <a:rPr lang="en-US" b="1" i="0" u="none" strike="noStrike" dirty="0">
                <a:solidFill>
                  <a:srgbClr val="7030A0"/>
                </a:solidFill>
                <a:effectLst/>
                <a:latin typeface="Arial" panose="020B0604020202020204" pitchFamily="34" charset="0"/>
              </a:rPr>
              <a:t>Scales</a:t>
            </a:r>
            <a:br>
              <a:rPr lang="en-US" dirty="0">
                <a:solidFill>
                  <a:srgbClr val="7030A0"/>
                </a:solidFill>
              </a:rPr>
            </a:br>
            <a:r>
              <a:rPr lang="en-US" i="0" u="none" strike="noStrike" dirty="0" err="1">
                <a:solidFill>
                  <a:srgbClr val="7030A0"/>
                </a:solidFill>
                <a:effectLst/>
                <a:latin typeface="Arial" panose="020B0604020202020204" pitchFamily="34" charset="0"/>
              </a:rPr>
              <a:t>musictheory.net</a:t>
            </a:r>
            <a:endParaRPr lang="en-US" i="0" u="none" strike="noStrike" dirty="0">
              <a:solidFill>
                <a:srgbClr val="7030A0"/>
              </a:solidFill>
              <a:effectLst/>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b="0" i="0" dirty="0">
                <a:effectLst/>
                <a:latin typeface="Arial" panose="020B0604020202020204" pitchFamily="34" charset="0"/>
                <a:hlinkClick r:id="rId2"/>
              </a:rPr>
              <a:t>Identify 10 Mm scales</a:t>
            </a:r>
            <a:r>
              <a:rPr lang="en-US" b="0" i="0" u="none" strike="noStrike" dirty="0">
                <a:solidFill>
                  <a:srgbClr val="FFFFFF"/>
                </a:solidFill>
                <a:effectLst/>
                <a:latin typeface="Arial" panose="020B0604020202020204" pitchFamily="34" charset="0"/>
              </a:rPr>
              <a:t>.</a:t>
            </a:r>
            <a:br>
              <a:rPr lang="en-US" dirty="0"/>
            </a:br>
            <a:r>
              <a:rPr lang="en-US" b="0" i="0" dirty="0">
                <a:effectLst/>
                <a:latin typeface="Arial" panose="020B0604020202020204" pitchFamily="34" charset="0"/>
                <a:hlinkClick r:id="rId3"/>
              </a:rPr>
              <a:t>Identify 10 modes</a:t>
            </a:r>
            <a:endParaRPr lang="en-US" b="0" i="0" dirty="0">
              <a:effectLst/>
              <a:latin typeface="Arial" panose="020B0604020202020204" pitchFamily="34" charset="0"/>
            </a:endParaRPr>
          </a:p>
          <a:p>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4"/>
              </a:rPr>
              <a:t>Listen and identify 10 Mm scales.</a:t>
            </a:r>
            <a:br>
              <a:rPr lang="en-US" dirty="0"/>
            </a:br>
            <a:r>
              <a:rPr lang="en-US" b="0" i="0" dirty="0">
                <a:effectLst/>
                <a:latin typeface="Arial" panose="020B0604020202020204" pitchFamily="34" charset="0"/>
                <a:hlinkClick r:id="rId5"/>
              </a:rPr>
              <a:t>Listen and identify 10 modes.</a:t>
            </a:r>
            <a:endParaRPr lang="en-US" b="0" i="0"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6"/>
              </a:rPr>
              <a:t>Construct 10 Mm scales</a:t>
            </a:r>
            <a:br>
              <a:rPr lang="en-US" dirty="0"/>
            </a:br>
            <a:r>
              <a:rPr lang="en-US" b="0" i="0" dirty="0">
                <a:effectLst/>
                <a:latin typeface="Arial" panose="020B0604020202020204" pitchFamily="34" charset="0"/>
                <a:hlinkClick r:id="rId7"/>
              </a:rPr>
              <a:t>Construct 10 modes.</a:t>
            </a:r>
            <a:endParaRPr lang="en-US" b="0" i="0" dirty="0">
              <a:solidFill>
                <a:srgbClr val="7030A0"/>
              </a:solidFill>
              <a:effectLst/>
              <a:latin typeface="Arial" panose="020B0604020202020204" pitchFamily="34" charset="0"/>
            </a:endParaRPr>
          </a:p>
        </p:txBody>
      </p:sp>
    </p:spTree>
    <p:extLst>
      <p:ext uri="{BB962C8B-B14F-4D97-AF65-F5344CB8AC3E}">
        <p14:creationId xmlns:p14="http://schemas.microsoft.com/office/powerpoint/2010/main" val="4233982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4" y="2211270"/>
            <a:ext cx="10394736" cy="3970318"/>
          </a:xfrm>
          <a:prstGeom prst="rect">
            <a:avLst/>
          </a:prstGeom>
          <a:noFill/>
        </p:spPr>
        <p:txBody>
          <a:bodyPr wrap="square" numCol="3" rtlCol="0">
            <a:spAutoFit/>
          </a:bodyPr>
          <a:lstStyle/>
          <a:p>
            <a:r>
              <a:rPr lang="en-US" b="1" i="0" u="none" strike="noStrike" dirty="0">
                <a:solidFill>
                  <a:srgbClr val="7030A0"/>
                </a:solidFill>
                <a:effectLst/>
                <a:latin typeface="Arial" panose="020B0604020202020204" pitchFamily="34" charset="0"/>
              </a:rPr>
              <a:t>Intervals</a:t>
            </a:r>
          </a:p>
          <a:p>
            <a:r>
              <a:rPr lang="en-US" i="0" u="none" strike="noStrike" dirty="0" err="1">
                <a:solidFill>
                  <a:srgbClr val="7030A0"/>
                </a:solidFill>
                <a:effectLst/>
                <a:latin typeface="Arial" panose="020B0604020202020204" pitchFamily="34" charset="0"/>
              </a:rPr>
              <a:t>musictheory.net</a:t>
            </a:r>
            <a:endParaRPr lang="en-US" i="0" u="none" strike="noStrike" dirty="0">
              <a:solidFill>
                <a:srgbClr val="7030A0"/>
              </a:solidFill>
              <a:effectLst/>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i="0" u="none" strike="noStrike" dirty="0">
                <a:solidFill>
                  <a:srgbClr val="7030A0"/>
                </a:solidFill>
                <a:effectLst/>
                <a:latin typeface="Arial" panose="020B0604020202020204" pitchFamily="34" charset="0"/>
              </a:rPr>
              <a:t>(Intervals – No Quality)</a:t>
            </a:r>
          </a:p>
          <a:p>
            <a:r>
              <a:rPr lang="en-US" b="0" i="0" dirty="0">
                <a:effectLst/>
                <a:latin typeface="Arial" panose="020B0604020202020204" pitchFamily="34" charset="0"/>
                <a:hlinkClick r:id="rId2"/>
              </a:rPr>
              <a:t>Identify 15</a:t>
            </a:r>
            <a:endParaRPr lang="en-US" i="0" u="none" strike="noStrike" dirty="0">
              <a:solidFill>
                <a:srgbClr val="7030A0"/>
              </a:solidFill>
              <a:effectLst/>
              <a:latin typeface="Arial" panose="020B0604020202020204" pitchFamily="34" charset="0"/>
            </a:endParaRPr>
          </a:p>
          <a:p>
            <a:r>
              <a:rPr lang="en-US" b="0" i="0" dirty="0">
                <a:effectLst/>
                <a:latin typeface="Arial" panose="020B0604020202020204" pitchFamily="34" charset="0"/>
                <a:hlinkClick r:id="rId3"/>
              </a:rPr>
              <a:t>Construct 10</a:t>
            </a:r>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dirty="0">
                <a:solidFill>
                  <a:srgbClr val="7030A0"/>
                </a:solidFill>
                <a:latin typeface="Arial" panose="020B0604020202020204" pitchFamily="34" charset="0"/>
              </a:rPr>
              <a:t>Major and Perfect Intervals</a:t>
            </a:r>
          </a:p>
          <a:p>
            <a:r>
              <a:rPr lang="en-US" b="0" i="0" dirty="0">
                <a:effectLst/>
                <a:latin typeface="Arial" panose="020B0604020202020204" pitchFamily="34" charset="0"/>
                <a:hlinkClick r:id="rId4"/>
              </a:rPr>
              <a:t>Identify 15</a:t>
            </a:r>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5"/>
              </a:rPr>
              <a:t>Construct 10 Staff</a:t>
            </a:r>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6"/>
              </a:rPr>
              <a:t>Identify 10 Keyboard</a:t>
            </a:r>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7"/>
              </a:rPr>
              <a:t>Listen and identify 10 Staff</a:t>
            </a:r>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r>
              <a:rPr lang="en-US" dirty="0">
                <a:solidFill>
                  <a:srgbClr val="7030A0"/>
                </a:solidFill>
                <a:latin typeface="Arial" panose="020B0604020202020204" pitchFamily="34" charset="0"/>
              </a:rPr>
              <a:t>Maj, Min, Dim, Aug</a:t>
            </a:r>
          </a:p>
          <a:p>
            <a:r>
              <a:rPr lang="en-US" b="0" i="0" dirty="0">
                <a:effectLst/>
                <a:latin typeface="Arial" panose="020B0604020202020204" pitchFamily="34" charset="0"/>
                <a:hlinkClick r:id="rId8"/>
              </a:rPr>
              <a:t>Identify 15</a:t>
            </a:r>
            <a:endParaRPr lang="en-US" b="0" i="0" dirty="0">
              <a:effectLst/>
              <a:latin typeface="Arial" panose="020B0604020202020204" pitchFamily="34" charset="0"/>
            </a:endParaRPr>
          </a:p>
          <a:p>
            <a:r>
              <a:rPr lang="en-US" b="0" i="0" dirty="0">
                <a:effectLst/>
                <a:latin typeface="Arial" panose="020B0604020202020204" pitchFamily="34" charset="0"/>
                <a:hlinkClick r:id="rId9"/>
              </a:rPr>
              <a:t>Construct 10 Staff</a:t>
            </a:r>
            <a:endParaRPr lang="en-US" dirty="0">
              <a:latin typeface="Arial" panose="020B0604020202020204" pitchFamily="34" charset="0"/>
            </a:endParaRPr>
          </a:p>
          <a:p>
            <a:r>
              <a:rPr lang="en-US" b="0" i="0" dirty="0">
                <a:effectLst/>
                <a:latin typeface="Arial" panose="020B0604020202020204" pitchFamily="34" charset="0"/>
                <a:hlinkClick r:id="rId10"/>
              </a:rPr>
              <a:t>Identify 10 Keyboard</a:t>
            </a:r>
            <a:endParaRPr lang="en-US" b="0" i="0" dirty="0">
              <a:effectLst/>
              <a:latin typeface="Arial" panose="020B0604020202020204" pitchFamily="34" charset="0"/>
            </a:endParaRPr>
          </a:p>
          <a:p>
            <a:r>
              <a:rPr lang="en-US" b="0" i="0" dirty="0">
                <a:effectLst/>
                <a:latin typeface="Arial" panose="020B0604020202020204" pitchFamily="34" charset="0"/>
                <a:hlinkClick r:id="rId11"/>
              </a:rPr>
              <a:t>Listen and identify 10 Staff</a:t>
            </a:r>
            <a:endParaRPr lang="en-US" dirty="0">
              <a:latin typeface="Arial" panose="020B0604020202020204" pitchFamily="34" charset="0"/>
            </a:endParaRPr>
          </a:p>
          <a:p>
            <a:endParaRPr lang="en-US" dirty="0">
              <a:solidFill>
                <a:srgbClr val="7030A0"/>
              </a:solidFill>
              <a:latin typeface="Arial" panose="020B0604020202020204" pitchFamily="34" charset="0"/>
            </a:endParaRPr>
          </a:p>
        </p:txBody>
      </p:sp>
    </p:spTree>
    <p:extLst>
      <p:ext uri="{BB962C8B-B14F-4D97-AF65-F5344CB8AC3E}">
        <p14:creationId xmlns:p14="http://schemas.microsoft.com/office/powerpoint/2010/main" val="102660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4" y="2211270"/>
            <a:ext cx="10394736" cy="3970318"/>
          </a:xfrm>
          <a:prstGeom prst="rect">
            <a:avLst/>
          </a:prstGeom>
          <a:noFill/>
        </p:spPr>
        <p:txBody>
          <a:bodyPr wrap="square" numCol="3" rtlCol="0">
            <a:spAutoFit/>
          </a:bodyPr>
          <a:lstStyle/>
          <a:p>
            <a:r>
              <a:rPr lang="en-US" b="1" i="0" u="none" strike="noStrike" dirty="0">
                <a:solidFill>
                  <a:srgbClr val="7030A0"/>
                </a:solidFill>
                <a:effectLst/>
                <a:latin typeface="Arial" panose="020B0604020202020204" pitchFamily="34" charset="0"/>
              </a:rPr>
              <a:t>Chords</a:t>
            </a:r>
          </a:p>
          <a:p>
            <a:r>
              <a:rPr lang="en-US" i="0" u="none" strike="noStrike" dirty="0" err="1">
                <a:solidFill>
                  <a:srgbClr val="7030A0"/>
                </a:solidFill>
                <a:effectLst/>
                <a:latin typeface="Arial" panose="020B0604020202020204" pitchFamily="34" charset="0"/>
              </a:rPr>
              <a:t>musictheory.net</a:t>
            </a:r>
            <a:endParaRPr lang="en-US" i="0" u="none" strike="noStrike" dirty="0">
              <a:solidFill>
                <a:srgbClr val="7030A0"/>
              </a:solidFill>
              <a:effectLst/>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b="0" i="0" dirty="0">
                <a:effectLst/>
                <a:latin typeface="Arial" panose="020B0604020202020204" pitchFamily="34" charset="0"/>
                <a:hlinkClick r:id="rId2"/>
              </a:rPr>
              <a:t>Identify 10 Chords Mm°+</a:t>
            </a:r>
            <a:endParaRPr lang="en-US" dirty="0">
              <a:latin typeface="Arial" panose="020B0604020202020204" pitchFamily="34" charset="0"/>
            </a:endParaRPr>
          </a:p>
          <a:p>
            <a:r>
              <a:rPr lang="en-US" b="0" i="0" u="none" strike="noStrike" dirty="0">
                <a:solidFill>
                  <a:srgbClr val="7030A0"/>
                </a:solidFill>
                <a:effectLst/>
                <a:latin typeface="Arial" panose="020B0604020202020204" pitchFamily="34" charset="0"/>
              </a:rPr>
              <a:t>With </a:t>
            </a:r>
            <a:r>
              <a:rPr lang="en-US" b="0" i="0" dirty="0">
                <a:effectLst/>
                <a:latin typeface="Arial" panose="020B0604020202020204" pitchFamily="34" charset="0"/>
                <a:hlinkClick r:id="rId3"/>
              </a:rPr>
              <a:t>inversions</a:t>
            </a:r>
            <a:endParaRPr lang="en-US" b="0" i="0" dirty="0">
              <a:effectLst/>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b="1" i="0" u="none" strike="noStrike" dirty="0">
                <a:solidFill>
                  <a:srgbClr val="7030A0"/>
                </a:solidFill>
                <a:effectLst/>
                <a:latin typeface="Arial" panose="020B0604020202020204" pitchFamily="34" charset="0"/>
              </a:rPr>
              <a:t>Seventh Chords</a:t>
            </a:r>
          </a:p>
          <a:p>
            <a:r>
              <a:rPr lang="en-US" i="0" u="none" strike="noStrike" dirty="0" err="1">
                <a:solidFill>
                  <a:srgbClr val="7030A0"/>
                </a:solidFill>
                <a:effectLst/>
                <a:latin typeface="Arial" panose="020B0604020202020204" pitchFamily="34" charset="0"/>
              </a:rPr>
              <a:t>musictheory.net</a:t>
            </a:r>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b="0" i="0" dirty="0">
                <a:effectLst/>
                <a:latin typeface="Arial" panose="020B0604020202020204" pitchFamily="34" charset="0"/>
                <a:hlinkClick r:id="rId4"/>
              </a:rPr>
              <a:t>Identify 10 Seventh Chords</a:t>
            </a:r>
            <a:endParaRPr lang="en-US" dirty="0">
              <a:solidFill>
                <a:srgbClr val="7030A0"/>
              </a:solidFill>
              <a:latin typeface="Arial" panose="020B0604020202020204" pitchFamily="34" charset="0"/>
            </a:endParaRPr>
          </a:p>
          <a:p>
            <a:r>
              <a:rPr lang="en-US" b="0" i="0" u="none" strike="noStrike" dirty="0">
                <a:solidFill>
                  <a:srgbClr val="7030A0"/>
                </a:solidFill>
                <a:effectLst/>
                <a:latin typeface="Arial" panose="020B0604020202020204" pitchFamily="34" charset="0"/>
              </a:rPr>
              <a:t>With </a:t>
            </a:r>
            <a:r>
              <a:rPr lang="en-US" b="0" i="0" dirty="0">
                <a:effectLst/>
                <a:latin typeface="Arial" panose="020B0604020202020204" pitchFamily="34" charset="0"/>
                <a:hlinkClick r:id="rId5"/>
              </a:rPr>
              <a:t>inversions</a:t>
            </a:r>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endParaRPr lang="en-US" i="0" u="none" strike="noStrike" dirty="0">
              <a:solidFill>
                <a:srgbClr val="7030A0"/>
              </a:solidFill>
              <a:effectLst/>
              <a:latin typeface="Arial" panose="020B0604020202020204" pitchFamily="34" charset="0"/>
            </a:endParaRPr>
          </a:p>
          <a:p>
            <a:r>
              <a:rPr lang="en-US" b="0" i="0" dirty="0">
                <a:effectLst/>
                <a:latin typeface="Arial" panose="020B0604020202020204" pitchFamily="34" charset="0"/>
                <a:hlinkClick r:id="rId6"/>
              </a:rPr>
              <a:t>Listen and Identify 10 Mm°+</a:t>
            </a:r>
            <a:endParaRPr lang="en-US" dirty="0">
              <a:solidFill>
                <a:srgbClr val="7030A0"/>
              </a:solidFill>
              <a:latin typeface="Arial" panose="020B0604020202020204" pitchFamily="34" charset="0"/>
            </a:endParaRPr>
          </a:p>
          <a:p>
            <a:r>
              <a:rPr lang="en-US" b="0" i="0" u="none" strike="noStrike" dirty="0">
                <a:solidFill>
                  <a:srgbClr val="7030A0"/>
                </a:solidFill>
                <a:effectLst/>
                <a:latin typeface="Arial" panose="020B0604020202020204" pitchFamily="34" charset="0"/>
              </a:rPr>
              <a:t>With </a:t>
            </a:r>
            <a:r>
              <a:rPr lang="en-US" b="0" i="0" dirty="0">
                <a:effectLst/>
                <a:latin typeface="Arial" panose="020B0604020202020204" pitchFamily="34" charset="0"/>
                <a:hlinkClick r:id="rId7"/>
              </a:rPr>
              <a:t>inversions</a:t>
            </a:r>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8"/>
              </a:rPr>
              <a:t>Listen and Identify 10</a:t>
            </a:r>
            <a:r>
              <a:rPr lang="en-US" b="0" i="0" u="none" strike="noStrike" dirty="0">
                <a:solidFill>
                  <a:srgbClr val="FFFFFF"/>
                </a:solidFill>
                <a:effectLst/>
                <a:latin typeface="Arial" panose="020B0604020202020204" pitchFamily="34" charset="0"/>
              </a:rPr>
              <a:t>,</a:t>
            </a:r>
          </a:p>
          <a:p>
            <a:r>
              <a:rPr lang="en-US" b="0" i="0" u="none" strike="noStrike" dirty="0">
                <a:solidFill>
                  <a:srgbClr val="7030A0"/>
                </a:solidFill>
                <a:effectLst/>
                <a:latin typeface="Arial" panose="020B0604020202020204" pitchFamily="34" charset="0"/>
              </a:rPr>
              <a:t>With</a:t>
            </a:r>
            <a:r>
              <a:rPr lang="en-US" dirty="0">
                <a:solidFill>
                  <a:srgbClr val="FFFFFF"/>
                </a:solidFill>
                <a:latin typeface="Arial" panose="020B0604020202020204" pitchFamily="34" charset="0"/>
              </a:rPr>
              <a:t> </a:t>
            </a:r>
            <a:r>
              <a:rPr lang="en-US" b="0" i="0" dirty="0">
                <a:effectLst/>
                <a:latin typeface="Arial" panose="020B0604020202020204" pitchFamily="34" charset="0"/>
                <a:hlinkClick r:id="rId9"/>
              </a:rPr>
              <a:t>inversions</a:t>
            </a:r>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10"/>
              </a:rPr>
              <a:t>Only M7, Mm7, m7</a:t>
            </a:r>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11"/>
              </a:rPr>
              <a:t>Only </a:t>
            </a:r>
            <a:r>
              <a:rPr lang="en-US" b="0" i="0" baseline="30000" dirty="0">
                <a:effectLst/>
                <a:latin typeface="Arial" panose="020B0604020202020204" pitchFamily="34" charset="0"/>
                <a:hlinkClick r:id="rId11"/>
              </a:rPr>
              <a:t>Æ</a:t>
            </a:r>
            <a:r>
              <a:rPr lang="en-US" b="0" i="0" dirty="0">
                <a:effectLst/>
                <a:latin typeface="Arial" panose="020B0604020202020204" pitchFamily="34" charset="0"/>
                <a:hlinkClick r:id="rId11"/>
              </a:rPr>
              <a:t>7, °7</a:t>
            </a:r>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b="0" i="0" dirty="0">
              <a:effectLst/>
              <a:latin typeface="Arial" panose="020B0604020202020204" pitchFamily="34" charset="0"/>
              <a:hlinkClick r:id="rId12"/>
            </a:endParaRPr>
          </a:p>
          <a:p>
            <a:r>
              <a:rPr lang="en-US" b="0" i="0" dirty="0">
                <a:effectLst/>
                <a:latin typeface="Arial" panose="020B0604020202020204" pitchFamily="34" charset="0"/>
                <a:hlinkClick r:id="rId13"/>
              </a:rPr>
              <a:t>Build 10 Chords Mm°+</a:t>
            </a:r>
            <a:endParaRPr lang="en-US" b="0" i="0" dirty="0">
              <a:effectLst/>
              <a:latin typeface="Arial" panose="020B0604020202020204" pitchFamily="34" charset="0"/>
            </a:endParaRPr>
          </a:p>
          <a:p>
            <a:r>
              <a:rPr lang="en-US" b="0" i="0" u="none" strike="noStrike" dirty="0">
                <a:solidFill>
                  <a:srgbClr val="7030A0"/>
                </a:solidFill>
                <a:effectLst/>
                <a:latin typeface="Arial" panose="020B0604020202020204" pitchFamily="34" charset="0"/>
              </a:rPr>
              <a:t>With </a:t>
            </a:r>
            <a:r>
              <a:rPr lang="en-US" b="0" i="0" dirty="0">
                <a:effectLst/>
                <a:latin typeface="Arial" panose="020B0604020202020204" pitchFamily="34" charset="0"/>
                <a:hlinkClick r:id="rId14"/>
              </a:rPr>
              <a:t>inversions</a:t>
            </a:r>
            <a:endParaRPr lang="en-US" dirty="0">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endParaRPr lang="en-US" dirty="0">
              <a:solidFill>
                <a:srgbClr val="7030A0"/>
              </a:solidFill>
              <a:latin typeface="Arial" panose="020B0604020202020204" pitchFamily="34" charset="0"/>
            </a:endParaRPr>
          </a:p>
          <a:p>
            <a:r>
              <a:rPr lang="en-US" b="0" i="0" dirty="0">
                <a:effectLst/>
                <a:latin typeface="Arial" panose="020B0604020202020204" pitchFamily="34" charset="0"/>
                <a:hlinkClick r:id="rId15"/>
              </a:rPr>
              <a:t>Build 10 Chords</a:t>
            </a:r>
            <a:r>
              <a:rPr lang="en-US" b="0" i="0" u="none" strike="noStrike" dirty="0">
                <a:solidFill>
                  <a:srgbClr val="FFFFFF"/>
                </a:solidFill>
                <a:effectLst/>
                <a:latin typeface="Arial" panose="020B0604020202020204" pitchFamily="34" charset="0"/>
              </a:rPr>
              <a:t>,</a:t>
            </a:r>
            <a:endParaRPr lang="en-US" dirty="0">
              <a:solidFill>
                <a:srgbClr val="7030A0"/>
              </a:solidFill>
              <a:latin typeface="Arial" panose="020B0604020202020204" pitchFamily="34" charset="0"/>
            </a:endParaRPr>
          </a:p>
          <a:p>
            <a:r>
              <a:rPr lang="en-US" b="0" i="0" u="none" strike="noStrike" dirty="0">
                <a:solidFill>
                  <a:srgbClr val="7030A0"/>
                </a:solidFill>
                <a:effectLst/>
                <a:latin typeface="Arial" panose="020B0604020202020204" pitchFamily="34" charset="0"/>
              </a:rPr>
              <a:t>With </a:t>
            </a:r>
            <a:r>
              <a:rPr lang="en-US" b="0" i="0" u="none" strike="noStrike" dirty="0">
                <a:solidFill>
                  <a:srgbClr val="FFFFFF"/>
                </a:solidFill>
                <a:effectLst/>
                <a:latin typeface="Arial" panose="020B0604020202020204" pitchFamily="34" charset="0"/>
              </a:rPr>
              <a:t> </a:t>
            </a:r>
            <a:r>
              <a:rPr lang="en-US" b="0" i="0" dirty="0">
                <a:effectLst/>
                <a:latin typeface="Arial" panose="020B0604020202020204" pitchFamily="34" charset="0"/>
                <a:hlinkClick r:id="rId16"/>
              </a:rPr>
              <a:t>inversions</a:t>
            </a:r>
            <a:endParaRPr lang="en-US" b="0" i="0" u="none" strike="noStrike" dirty="0">
              <a:solidFill>
                <a:srgbClr val="7030A0"/>
              </a:solidFill>
              <a:effectLst/>
              <a:latin typeface="Arial" panose="020B0604020202020204" pitchFamily="34" charset="0"/>
            </a:endParaRPr>
          </a:p>
          <a:p>
            <a:endParaRPr lang="en-US" dirty="0">
              <a:solidFill>
                <a:srgbClr val="7030A0"/>
              </a:solidFill>
              <a:latin typeface="Arial" panose="020B0604020202020204" pitchFamily="34" charset="0"/>
            </a:endParaRPr>
          </a:p>
        </p:txBody>
      </p:sp>
    </p:spTree>
    <p:extLst>
      <p:ext uri="{BB962C8B-B14F-4D97-AF65-F5344CB8AC3E}">
        <p14:creationId xmlns:p14="http://schemas.microsoft.com/office/powerpoint/2010/main" val="2659604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7C067B-7DEE-A144-AFDA-4CCBBD861703}"/>
              </a:ext>
            </a:extLst>
          </p:cNvPr>
          <p:cNvSpPr>
            <a:spLocks noGrp="1"/>
          </p:cNvSpPr>
          <p:nvPr>
            <p:ph type="title"/>
          </p:nvPr>
        </p:nvSpPr>
        <p:spPr>
          <a:xfrm>
            <a:off x="533094" y="269736"/>
            <a:ext cx="10515600" cy="1296955"/>
          </a:xfrm>
        </p:spPr>
        <p:txBody>
          <a:bodyPr>
            <a:noAutofit/>
          </a:bodyPr>
          <a:lstStyle/>
          <a:p>
            <a:pPr marL="0" marR="0" algn="ctr">
              <a:lnSpc>
                <a:spcPct val="100000"/>
              </a:lnSpc>
              <a:spcBef>
                <a:spcPts val="0"/>
              </a:spcBef>
              <a:spcAft>
                <a:spcPts val="0"/>
              </a:spcAft>
            </a:pPr>
            <a:r>
              <a:rPr lang="en-US" sz="4000" b="1" dirty="0">
                <a:effectLst/>
                <a:latin typeface="+mj-lt"/>
                <a:ea typeface="Times" pitchFamily="2" charset="0"/>
              </a:rPr>
              <a:t>Music Theory:</a:t>
            </a:r>
            <a:r>
              <a:rPr lang="en-US" sz="1800" b="1" dirty="0">
                <a:effectLst/>
                <a:latin typeface="+mj-lt"/>
                <a:ea typeface="Times" pitchFamily="2" charset="0"/>
              </a:rPr>
              <a:t> </a:t>
            </a:r>
            <a:br>
              <a:rPr lang="en-US" sz="1800" b="1" dirty="0">
                <a:effectLst/>
                <a:latin typeface="+mj-lt"/>
                <a:ea typeface="Times" pitchFamily="2" charset="0"/>
              </a:rPr>
            </a:br>
            <a:r>
              <a:rPr lang="en-US" sz="2400" b="1" dirty="0">
                <a:effectLst/>
                <a:latin typeface="+mj-lt"/>
                <a:ea typeface="Times" pitchFamily="2" charset="0"/>
              </a:rPr>
              <a:t>A Thorough and Fast-Paced Review </a:t>
            </a:r>
            <a:br>
              <a:rPr lang="en-US" sz="2400" b="1" dirty="0">
                <a:effectLst/>
                <a:latin typeface="+mj-lt"/>
                <a:ea typeface="Times" pitchFamily="2" charset="0"/>
              </a:rPr>
            </a:br>
            <a:r>
              <a:rPr lang="en-US" sz="2400" b="1" dirty="0">
                <a:effectLst/>
                <a:latin typeface="+mj-lt"/>
                <a:ea typeface="Times" pitchFamily="2" charset="0"/>
              </a:rPr>
              <a:t>Of Theory I, II, III, and IV</a:t>
            </a:r>
            <a:endParaRPr lang="en-US" sz="4000" dirty="0">
              <a:latin typeface="+mj-lt"/>
            </a:endParaRPr>
          </a:p>
        </p:txBody>
      </p:sp>
      <p:sp>
        <p:nvSpPr>
          <p:cNvPr id="4" name="TextBox 3">
            <a:extLst>
              <a:ext uri="{FF2B5EF4-FFF2-40B4-BE49-F238E27FC236}">
                <a16:creationId xmlns:a16="http://schemas.microsoft.com/office/drawing/2014/main" id="{2F88BB9D-EABD-7A43-9032-FF6CC342C219}"/>
              </a:ext>
            </a:extLst>
          </p:cNvPr>
          <p:cNvSpPr txBox="1"/>
          <p:nvPr/>
        </p:nvSpPr>
        <p:spPr>
          <a:xfrm>
            <a:off x="533094" y="2211270"/>
            <a:ext cx="10515600" cy="4031873"/>
          </a:xfrm>
          <a:prstGeom prst="rect">
            <a:avLst/>
          </a:prstGeom>
          <a:noFill/>
        </p:spPr>
        <p:txBody>
          <a:bodyPr wrap="square" numCol="1" rtlCol="0">
            <a:spAutoFit/>
          </a:bodyPr>
          <a:lstStyle/>
          <a:p>
            <a:r>
              <a:rPr lang="en-US" sz="3200" b="0" i="0" u="none" strike="noStrike" dirty="0">
                <a:solidFill>
                  <a:srgbClr val="7030A0"/>
                </a:solidFill>
                <a:effectLst/>
                <a:latin typeface="Arial" panose="020B0604020202020204" pitchFamily="34" charset="0"/>
              </a:rPr>
              <a:t>Other OER Resources in Music:</a:t>
            </a:r>
          </a:p>
          <a:p>
            <a:endParaRPr lang="en-US" sz="3200" dirty="0">
              <a:solidFill>
                <a:srgbClr val="7030A0"/>
              </a:solidFill>
              <a:latin typeface="Arial" panose="020B0604020202020204" pitchFamily="34" charset="0"/>
            </a:endParaRPr>
          </a:p>
          <a:p>
            <a:r>
              <a:rPr lang="en-US" sz="3200" b="0" i="0" u="none" strike="noStrike" dirty="0">
                <a:solidFill>
                  <a:srgbClr val="7030A0"/>
                </a:solidFill>
                <a:effectLst/>
                <a:latin typeface="Arial" panose="020B0604020202020204" pitchFamily="34" charset="0"/>
                <a:hlinkClick r:id="rId2"/>
              </a:rPr>
              <a:t>https://oertx.highered.texas.gov/search?batch_size=100&amp;sort_by=search&amp;view_mode=summary&amp;f.search=Music%20Theory</a:t>
            </a:r>
            <a:endParaRPr lang="en-US" sz="3200" b="0" i="0" u="none" strike="noStrike" dirty="0">
              <a:solidFill>
                <a:srgbClr val="7030A0"/>
              </a:solidFill>
              <a:effectLst/>
              <a:latin typeface="Arial" panose="020B0604020202020204" pitchFamily="34" charset="0"/>
            </a:endParaRPr>
          </a:p>
          <a:p>
            <a:endParaRPr lang="en-US" sz="3200" dirty="0">
              <a:solidFill>
                <a:srgbClr val="7030A0"/>
              </a:solidFill>
              <a:latin typeface="Arial" panose="020B0604020202020204" pitchFamily="34" charset="0"/>
            </a:endParaRPr>
          </a:p>
          <a:p>
            <a:r>
              <a:rPr lang="en-US" sz="3200" b="0" i="0" u="none" strike="noStrike" dirty="0">
                <a:solidFill>
                  <a:srgbClr val="7030A0"/>
                </a:solidFill>
                <a:effectLst/>
                <a:latin typeface="Arial" panose="020B0604020202020204" pitchFamily="34" charset="0"/>
              </a:rPr>
              <a:t>This search will find Music Theory and Music Appreciation and History resources. </a:t>
            </a:r>
            <a:r>
              <a:rPr lang="en-US" sz="3200" b="0" i="0" u="none" strike="noStrike" dirty="0">
                <a:solidFill>
                  <a:srgbClr val="7030A0"/>
                </a:solidFill>
                <a:effectLst/>
                <a:latin typeface="Arial" panose="020B0604020202020204" pitchFamily="34" charset="0"/>
                <a:hlinkClick r:id="rId3"/>
              </a:rPr>
              <a:t>Results</a:t>
            </a:r>
            <a:endParaRPr lang="en-US" sz="3200" b="0" i="0" u="none" strike="noStrike" dirty="0">
              <a:solidFill>
                <a:srgbClr val="7030A0"/>
              </a:solidFill>
              <a:effectLst/>
              <a:latin typeface="Arial" panose="020B0604020202020204" pitchFamily="34" charset="0"/>
            </a:endParaRPr>
          </a:p>
        </p:txBody>
      </p:sp>
    </p:spTree>
    <p:extLst>
      <p:ext uri="{BB962C8B-B14F-4D97-AF65-F5344CB8AC3E}">
        <p14:creationId xmlns:p14="http://schemas.microsoft.com/office/powerpoint/2010/main" val="3837493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3707843" y="218936"/>
            <a:ext cx="8027893" cy="7874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3600" dirty="0">
                <a:latin typeface="+mn-lt"/>
              </a:rPr>
              <a:t>open Education Resources</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268231"/>
            <a:ext cx="6674569" cy="174811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321424"/>
            <a:ext cx="6674569" cy="3047326"/>
          </a:xfrm>
          <a:prstGeom prst="rect">
            <a:avLst/>
          </a:prstGeom>
        </p:spPr>
        <p:txBody>
          <a:bodyPr vert="horz" lIns="91440" tIns="45720" rIns="91440" bIns="45720" rtlCol="0" anchor="ctr">
            <a:normAutofit fontScale="77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1:15 December 2, 2023</a:t>
            </a:r>
          </a:p>
          <a:p>
            <a:pPr marL="0" indent="0" algn="ctr" defTabSz="279311">
              <a:buNone/>
              <a:defRPr sz="4080">
                <a:effectLst>
                  <a:outerShdw blurRad="17272" dist="17272" dir="13500000" rotWithShape="0">
                    <a:srgbClr val="424242">
                      <a:alpha val="50000"/>
                    </a:srgbClr>
                  </a:outerShdw>
                </a:effectLst>
              </a:defRPr>
            </a:pP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3"/>
              </a:rPr>
              <a:t>http://floydrichmond.com/nyssma2023</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u="sng" dirty="0">
                <a:solidFill>
                  <a:srgbClr val="0563C1"/>
                </a:solidFill>
                <a:effectLst/>
                <a:ea typeface="Times" pitchFamily="2" charset="0"/>
                <a:cs typeface="Times New Roman" panose="02020603050405020304" pitchFamily="18" charset="0"/>
                <a:hlinkClick r:id="rId4"/>
              </a:rPr>
              <a:t>http://musictheory.tech/</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5"/>
              </a:rPr>
              <a:t>https://www.tarleton.edu/performingarts/music/</a:t>
            </a:r>
            <a:endParaRPr lang="en-US" sz="2800" dirty="0">
              <a:solidFill>
                <a:schemeClr val="bg1"/>
              </a:solidFill>
              <a:effectLst>
                <a:outerShdw blurRad="17272" dist="17272" dir="13500000" rotWithShape="0">
                  <a:srgbClr val="424242">
                    <a:alpha val="50000"/>
                  </a:srgbClr>
                </a:outerShdw>
              </a:effectLst>
            </a:endParaRPr>
          </a:p>
        </p:txBody>
      </p:sp>
    </p:spTree>
    <p:extLst>
      <p:ext uri="{BB962C8B-B14F-4D97-AF65-F5344CB8AC3E}">
        <p14:creationId xmlns:p14="http://schemas.microsoft.com/office/powerpoint/2010/main" val="4070241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50000"/>
              </a:lnSpc>
              <a:spcBef>
                <a:spcPts val="1600"/>
              </a:spcBef>
              <a:spcAft>
                <a:spcPts val="180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Deadline: Jan 15, 2024. </a:t>
            </a:r>
          </a:p>
          <a:p>
            <a:pPr marL="0" indent="0">
              <a:lnSpc>
                <a:spcPct val="150000"/>
              </a:lnSpc>
              <a:spcBef>
                <a:spcPts val="1600"/>
              </a:spcBef>
              <a:spcAft>
                <a:spcPts val="180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Late submissions will not be accepted</a:t>
            </a:r>
          </a:p>
        </p:txBody>
      </p:sp>
    </p:spTree>
    <p:extLst>
      <p:ext uri="{BB962C8B-B14F-4D97-AF65-F5344CB8AC3E}">
        <p14:creationId xmlns:p14="http://schemas.microsoft.com/office/powerpoint/2010/main" val="960044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70000" lnSpcReduction="20000"/>
          </a:bodyPr>
          <a:lstStyle/>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contest is open to students in grades PK-12, and to those in college. Submissions will be judged by category and by grade group. </a:t>
            </a:r>
          </a:p>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Grade Groups</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Elementary (Grade 6 and below)</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Middle School (Grades 7-8)</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High School (Grades 9-12)</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College – Undergraduate </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College – Graduate</a:t>
            </a:r>
          </a:p>
        </p:txBody>
      </p:sp>
    </p:spTree>
    <p:extLst>
      <p:ext uri="{BB962C8B-B14F-4D97-AF65-F5344CB8AC3E}">
        <p14:creationId xmlns:p14="http://schemas.microsoft.com/office/powerpoint/2010/main" val="2252933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77500" lnSpcReduction="20000"/>
          </a:bodyPr>
          <a:lstStyle/>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Students will submit a project conforming to one of the categories listed below. </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Original Composition – DAW</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Original Composition – Notation</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Covers, Remixes &amp; Loop-Based Projects</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Multimedia</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Applied Technology</a:t>
            </a:r>
          </a:p>
          <a:p>
            <a:pPr marL="0" indent="0">
              <a:lnSpc>
                <a:spcPct val="180000"/>
              </a:lnSpc>
              <a:spcBef>
                <a:spcPts val="0"/>
              </a:spcBef>
              <a:spcAft>
                <a:spcPts val="0"/>
              </a:spcAft>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4086885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9"/>
            <a:ext cx="6705100" cy="3729068"/>
          </a:xfrm>
        </p:spPr>
        <p:txBody>
          <a:bodyPr vert="horz" lIns="91440" tIns="45720" rIns="91440" bIns="45720" rtlCol="0">
            <a:normAutofit fontScale="85000" lnSpcReduction="20000"/>
          </a:bodyPr>
          <a:lstStyle/>
          <a:p>
            <a:pPr marL="0">
              <a:lnSpc>
                <a:spcPct val="90000"/>
              </a:lnSpc>
              <a:spcBef>
                <a:spcPts val="0"/>
              </a:spcBef>
              <a:spcAft>
                <a:spcPts val="600"/>
              </a:spcAft>
            </a:pPr>
            <a:r>
              <a:rPr lang="en-US" sz="2800" b="1" dirty="0">
                <a:solidFill>
                  <a:schemeClr val="tx1"/>
                </a:solidFill>
                <a:effectLst>
                  <a:outerShdw blurRad="25400" dist="25400" dir="13500000" rotWithShape="0">
                    <a:srgbClr val="424242">
                      <a:alpha val="50000"/>
                    </a:srgbClr>
                  </a:outerShdw>
                </a:effectLst>
                <a:latin typeface="+mn-lt"/>
                <a:cs typeface="+mn-cs"/>
                <a:sym typeface="Copperplate"/>
              </a:rPr>
              <a:t>Original Composition – DAW</a:t>
            </a:r>
          </a:p>
          <a:p>
            <a:pPr marL="0">
              <a:lnSpc>
                <a:spcPct val="110000"/>
              </a:lnSpc>
              <a:spcBef>
                <a:spcPts val="0"/>
              </a:spcBef>
              <a:spcAft>
                <a:spcPts val="0"/>
              </a:spcAft>
            </a:pPr>
            <a:r>
              <a:rPr lang="en-US" sz="2800" dirty="0">
                <a:solidFill>
                  <a:schemeClr val="tx1"/>
                </a:solidFill>
                <a:effectLst>
                  <a:outerShdw blurRad="25400" dist="25400" dir="13500000" rotWithShape="0">
                    <a:srgbClr val="424242">
                      <a:alpha val="50000"/>
                    </a:srgbClr>
                  </a:outerShdw>
                </a:effectLst>
                <a:latin typeface="+mn-lt"/>
                <a:cs typeface="+mn-cs"/>
                <a:sym typeface="Copperplate"/>
              </a:rPr>
              <a:t>Original compositions for any combination of electronic instruments and/or other instrument(s)/voices, and produced using digital audio workstation software (DAW). Compositions should demonstrate skill in production and using DAW software. Projects incorporating use of prerecorded loops will not be considered in this category. Entries will be submitted as mp3 audio files (160 kbps minimum)</a:t>
            </a:r>
          </a:p>
        </p:txBody>
      </p:sp>
      <p:pic>
        <p:nvPicPr>
          <p:cNvPr id="6" name="Picture 5" descr="Close up of audio equipment">
            <a:extLst>
              <a:ext uri="{FF2B5EF4-FFF2-40B4-BE49-F238E27FC236}">
                <a16:creationId xmlns:a16="http://schemas.microsoft.com/office/drawing/2014/main" id="{691C57B0-E115-614D-9BC5-AF8611B58480}"/>
              </a:ext>
            </a:extLst>
          </p:cNvPr>
          <p:cNvPicPr>
            <a:picLocks noChangeAspect="1"/>
          </p:cNvPicPr>
          <p:nvPr/>
        </p:nvPicPr>
        <p:blipFill rotWithShape="1">
          <a:blip r:embed="rId2"/>
          <a:srcRect l="4902" r="28144" b="-1"/>
          <a:stretch/>
        </p:blipFill>
        <p:spPr>
          <a:xfrm>
            <a:off x="7725118"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50458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8"/>
            <a:ext cx="5985572" cy="3966813"/>
          </a:xfrm>
        </p:spPr>
        <p:txBody>
          <a:bodyPr vert="horz" lIns="91440" tIns="45720" rIns="91440" bIns="45720" rtlCol="0">
            <a:normAutofit/>
          </a:bodyPr>
          <a:lstStyle/>
          <a:p>
            <a:pPr marL="0">
              <a:lnSpc>
                <a:spcPct val="90000"/>
              </a:lnSpc>
              <a:spcBef>
                <a:spcPts val="0"/>
              </a:spcBef>
              <a:spcAft>
                <a:spcPts val="600"/>
              </a:spcAft>
            </a:pPr>
            <a:r>
              <a:rPr lang="en-US" sz="2400" b="1" dirty="0">
                <a:solidFill>
                  <a:schemeClr val="tx1"/>
                </a:solidFill>
                <a:effectLst>
                  <a:outerShdw blurRad="25400" dist="25400" dir="13500000" rotWithShape="0">
                    <a:srgbClr val="424242">
                      <a:alpha val="50000"/>
                    </a:srgbClr>
                  </a:outerShdw>
                </a:effectLst>
                <a:latin typeface="+mn-lt"/>
                <a:cs typeface="+mn-cs"/>
                <a:sym typeface="Copperplate"/>
              </a:rPr>
              <a:t>Original Composition – Notation</a:t>
            </a:r>
          </a:p>
          <a:p>
            <a:pPr marL="0">
              <a:lnSpc>
                <a:spcPct val="90000"/>
              </a:lnSpc>
              <a:spcBef>
                <a:spcPts val="0"/>
              </a:spcBef>
              <a:spcAft>
                <a:spcPts val="600"/>
              </a:spcAft>
            </a:pPr>
            <a:r>
              <a:rPr lang="en-US" sz="2400" dirty="0">
                <a:solidFill>
                  <a:schemeClr val="tx1"/>
                </a:solidFill>
                <a:effectLst>
                  <a:outerShdw blurRad="25400" dist="25400" dir="13500000" rotWithShape="0">
                    <a:srgbClr val="424242">
                      <a:alpha val="50000"/>
                    </a:srgbClr>
                  </a:outerShdw>
                </a:effectLst>
                <a:latin typeface="+mn-lt"/>
                <a:cs typeface="+mn-cs"/>
                <a:sym typeface="Copperplate"/>
              </a:rPr>
              <a:t>Original compositions for any combination of electronic instruments and/or other instrument(s)/voices, and produced using notation software (DAW). Compositions should should demonstrate skill using notation software. Submissions should include a score (PDF) and audio realization (mp3, 128 kbps minimum)</a:t>
            </a:r>
          </a:p>
        </p:txBody>
      </p:sp>
      <p:pic>
        <p:nvPicPr>
          <p:cNvPr id="7" name="Picture 6" descr="Close-up of manuscript sheet music">
            <a:extLst>
              <a:ext uri="{FF2B5EF4-FFF2-40B4-BE49-F238E27FC236}">
                <a16:creationId xmlns:a16="http://schemas.microsoft.com/office/drawing/2014/main" id="{D1553DA3-371B-E341-B8CE-6C22CBD33CE2}"/>
              </a:ext>
            </a:extLst>
          </p:cNvPr>
          <p:cNvPicPr>
            <a:picLocks noChangeAspect="1"/>
          </p:cNvPicPr>
          <p:nvPr/>
        </p:nvPicPr>
        <p:blipFill rotWithShape="1">
          <a:blip r:embed="rId2"/>
          <a:srcRect l="14694" r="28886"/>
          <a:stretch/>
        </p:blipFill>
        <p:spPr>
          <a:xfrm>
            <a:off x="7308333" y="-18278"/>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269236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8"/>
            <a:ext cx="5580838" cy="3872675"/>
          </a:xfrm>
        </p:spPr>
        <p:txBody>
          <a:bodyPr vert="horz" lIns="91440" tIns="45720" rIns="91440" bIns="45720" rtlCol="0">
            <a:normAutofit/>
          </a:bodyPr>
          <a:lstStyle/>
          <a:p>
            <a:pPr marL="0">
              <a:lnSpc>
                <a:spcPct val="90000"/>
              </a:lnSpc>
              <a:spcBef>
                <a:spcPts val="0"/>
              </a:spcBef>
              <a:spcAft>
                <a:spcPts val="600"/>
              </a:spcAft>
            </a:pPr>
            <a:r>
              <a:rPr lang="en-US" sz="2000" b="1" dirty="0">
                <a:solidFill>
                  <a:schemeClr val="tx1"/>
                </a:solidFill>
                <a:effectLst>
                  <a:outerShdw blurRad="25400" dist="25400" dir="13500000" rotWithShape="0">
                    <a:srgbClr val="424242">
                      <a:alpha val="50000"/>
                    </a:srgbClr>
                  </a:outerShdw>
                </a:effectLst>
                <a:latin typeface="+mn-lt"/>
                <a:cs typeface="+mn-cs"/>
                <a:sym typeface="Copperplate"/>
              </a:rPr>
              <a:t>Covers, Remixes &amp; Loop-Based Projects</a:t>
            </a:r>
            <a:endParaRPr lang="en-US" sz="2400" b="1" dirty="0">
              <a:solidFill>
                <a:schemeClr val="tx1"/>
              </a:solidFill>
              <a:effectLst>
                <a:outerShdw blurRad="25400" dist="25400" dir="13500000" rotWithShape="0">
                  <a:srgbClr val="424242">
                    <a:alpha val="50000"/>
                  </a:srgbClr>
                </a:outerShdw>
              </a:effectLst>
              <a:latin typeface="+mn-lt"/>
              <a:cs typeface="+mn-cs"/>
              <a:sym typeface="Copperplate"/>
            </a:endParaRPr>
          </a:p>
          <a:p>
            <a:pPr marL="0">
              <a:lnSpc>
                <a:spcPct val="90000"/>
              </a:lnSpc>
              <a:spcBef>
                <a:spcPts val="0"/>
              </a:spcBef>
              <a:spcAft>
                <a:spcPts val="600"/>
              </a:spcAft>
            </a:pPr>
            <a:r>
              <a:rPr lang="en-US" sz="2400" dirty="0">
                <a:solidFill>
                  <a:schemeClr val="tx1"/>
                </a:solidFill>
                <a:effectLst>
                  <a:outerShdw blurRad="25400" dist="25400" dir="13500000" rotWithShape="0">
                    <a:srgbClr val="424242">
                      <a:alpha val="50000"/>
                    </a:srgbClr>
                  </a:outerShdw>
                </a:effectLst>
                <a:latin typeface="+mn-lt"/>
                <a:cs typeface="+mn-cs"/>
                <a:sym typeface="Copperplate"/>
              </a:rPr>
              <a:t>Arrangements/recordings of pre-existing songs, song samples and projects incorporating a combination of original material and pre-recorded loops. Projects should demonstrate originality and creative use of technology and skills in mixing and production. Entries will be submitted as mp3 audio files (160 kbps minimum)</a:t>
            </a:r>
          </a:p>
        </p:txBody>
      </p:sp>
      <p:pic>
        <p:nvPicPr>
          <p:cNvPr id="5" name="Picture 4" descr="Intertwining loops in the dark">
            <a:extLst>
              <a:ext uri="{FF2B5EF4-FFF2-40B4-BE49-F238E27FC236}">
                <a16:creationId xmlns:a16="http://schemas.microsoft.com/office/drawing/2014/main" id="{A3739612-2F25-9248-80B3-B38247605D13}"/>
              </a:ext>
            </a:extLst>
          </p:cNvPr>
          <p:cNvPicPr>
            <a:picLocks noChangeAspect="1"/>
          </p:cNvPicPr>
          <p:nvPr/>
        </p:nvPicPr>
        <p:blipFill rotWithShape="1">
          <a:blip r:embed="rId2"/>
          <a:srcRect l="28953" r="14627"/>
          <a:stretch/>
        </p:blipFill>
        <p:spPr>
          <a:xfrm>
            <a:off x="7183320"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03275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9"/>
            <a:ext cx="5910622" cy="3827704"/>
          </a:xfrm>
        </p:spPr>
        <p:txBody>
          <a:bodyPr vert="horz" lIns="91440" tIns="45720" rIns="91440" bIns="45720" rtlCol="0">
            <a:normAutofit/>
          </a:bodyPr>
          <a:lstStyle/>
          <a:p>
            <a:pPr marL="0">
              <a:lnSpc>
                <a:spcPct val="90000"/>
              </a:lnSpc>
              <a:spcBef>
                <a:spcPts val="0"/>
              </a:spcBef>
              <a:spcAft>
                <a:spcPts val="600"/>
              </a:spcAft>
            </a:pPr>
            <a:r>
              <a:rPr lang="en-US" sz="2400" b="1" dirty="0">
                <a:solidFill>
                  <a:schemeClr val="tx1"/>
                </a:solidFill>
                <a:effectLst>
                  <a:outerShdw blurRad="25400" dist="25400" dir="13500000" rotWithShape="0">
                    <a:srgbClr val="424242">
                      <a:alpha val="50000"/>
                    </a:srgbClr>
                  </a:outerShdw>
                </a:effectLst>
                <a:latin typeface="+mn-lt"/>
                <a:cs typeface="+mn-cs"/>
                <a:sym typeface="Copperplate"/>
              </a:rPr>
              <a:t>Multimedia</a:t>
            </a:r>
          </a:p>
          <a:p>
            <a:pPr marL="0">
              <a:lnSpc>
                <a:spcPct val="90000"/>
              </a:lnSpc>
              <a:spcBef>
                <a:spcPts val="0"/>
              </a:spcBef>
              <a:spcAft>
                <a:spcPts val="600"/>
              </a:spcAft>
            </a:pPr>
            <a:r>
              <a:rPr lang="en-US" sz="2400" dirty="0">
                <a:solidFill>
                  <a:schemeClr val="tx1"/>
                </a:solidFill>
                <a:effectLst>
                  <a:outerShdw blurRad="25400" dist="25400" dir="13500000" rotWithShape="0">
                    <a:srgbClr val="424242">
                      <a:alpha val="50000"/>
                    </a:srgbClr>
                  </a:outerShdw>
                </a:effectLst>
                <a:latin typeface="+mn-lt"/>
                <a:cs typeface="+mn-cs"/>
                <a:sym typeface="Copperplate"/>
              </a:rPr>
              <a:t>Works demonstrating the convergence of music with more than one discipline, which may include art/photography, video, broadcast journalism, digital storytelling or other media. Works need not be original compositions, but should reflect the creative use of technology and demonstrate skill in integrating media. Entries will be submitted as a video demonstration (mp4).</a:t>
            </a:r>
          </a:p>
        </p:txBody>
      </p:sp>
      <p:pic>
        <p:nvPicPr>
          <p:cNvPr id="5" name="Picture 4" descr="Sound wave pattern on pixilated monitor">
            <a:extLst>
              <a:ext uri="{FF2B5EF4-FFF2-40B4-BE49-F238E27FC236}">
                <a16:creationId xmlns:a16="http://schemas.microsoft.com/office/drawing/2014/main" id="{FE090E83-93C8-5747-9247-478EE9124412}"/>
              </a:ext>
            </a:extLst>
          </p:cNvPr>
          <p:cNvPicPr>
            <a:picLocks noChangeAspect="1"/>
          </p:cNvPicPr>
          <p:nvPr/>
        </p:nvPicPr>
        <p:blipFill rotWithShape="1">
          <a:blip r:embed="rId2"/>
          <a:srcRect l="12223" r="20824" b="-1"/>
          <a:stretch/>
        </p:blipFill>
        <p:spPr>
          <a:xfrm>
            <a:off x="7183320"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45980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762000" y="1138036"/>
            <a:ext cx="5334000" cy="1402470"/>
          </a:xfrm>
        </p:spPr>
        <p:txBody>
          <a:bodyPr vert="horz" lIns="91440" tIns="45720" rIns="91440" bIns="45720" rtlCol="0" anchor="t">
            <a:normAutofit/>
          </a:bodyPr>
          <a:lstStyle/>
          <a:p>
            <a:r>
              <a:rPr lang="en-US" kern="1200">
                <a:solidFill>
                  <a:schemeClr val="tx1"/>
                </a:solidFill>
                <a:latin typeface="+mj-lt"/>
                <a:ea typeface="+mj-ea"/>
                <a:cs typeface="+mj-cs"/>
              </a:rPr>
              <a:t>TI:ME Composition Festival</a:t>
            </a:r>
          </a:p>
        </p:txBody>
      </p:sp>
      <p:cxnSp>
        <p:nvCxnSpPr>
          <p:cNvPr id="12"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62000" y="2551176"/>
            <a:ext cx="5334000" cy="3591207"/>
          </a:xfrm>
        </p:spPr>
        <p:txBody>
          <a:bodyPr vert="horz" lIns="91440" tIns="45720" rIns="91440" bIns="45720" rtlCol="0">
            <a:normAutofit/>
          </a:bodyPr>
          <a:lstStyle/>
          <a:p>
            <a:pPr marL="0">
              <a:lnSpc>
                <a:spcPct val="90000"/>
              </a:lnSpc>
              <a:spcBef>
                <a:spcPts val="0"/>
              </a:spcBef>
              <a:spcAft>
                <a:spcPts val="600"/>
              </a:spcAft>
            </a:pPr>
            <a:r>
              <a:rPr lang="en-US" sz="2000" b="1">
                <a:solidFill>
                  <a:schemeClr val="tx1"/>
                </a:solidFill>
                <a:effectLst>
                  <a:outerShdw blurRad="25400" dist="25400" dir="13500000" rotWithShape="0">
                    <a:srgbClr val="424242">
                      <a:alpha val="50000"/>
                    </a:srgbClr>
                  </a:outerShdw>
                </a:effectLst>
                <a:latin typeface="+mn-lt"/>
                <a:cs typeface="+mn-cs"/>
                <a:sym typeface="Copperplate"/>
              </a:rPr>
              <a:t>Applied Technology</a:t>
            </a:r>
          </a:p>
          <a:p>
            <a:pPr marL="0">
              <a:lnSpc>
                <a:spcPct val="90000"/>
              </a:lnSpc>
              <a:spcBef>
                <a:spcPts val="0"/>
              </a:spcBef>
              <a:spcAft>
                <a:spcPts val="600"/>
              </a:spcAft>
            </a:pPr>
            <a:r>
              <a:rPr lang="en-US" sz="2000">
                <a:solidFill>
                  <a:schemeClr val="tx1"/>
                </a:solidFill>
                <a:effectLst>
                  <a:outerShdw blurRad="25400" dist="25400" dir="13500000" rotWithShape="0">
                    <a:srgbClr val="424242">
                      <a:alpha val="50000"/>
                    </a:srgbClr>
                  </a:outerShdw>
                </a:effectLst>
                <a:latin typeface="+mn-lt"/>
                <a:cs typeface="+mn-cs"/>
                <a:sym typeface="Copperplate"/>
              </a:rPr>
              <a:t>Distinctive projects that utilize technology for a specific purpose. Works may include the creation of new electronic musical instruments, interactive music systems, software projects to aid in composition, performance, and music instruction, and more. Entries will be submitted as a video demonstration (mp4).</a:t>
            </a:r>
          </a:p>
        </p:txBody>
      </p:sp>
      <p:pic>
        <p:nvPicPr>
          <p:cNvPr id="7" name="Picture 6" descr="Close up photo of a microphone in an outdoor concert">
            <a:extLst>
              <a:ext uri="{FF2B5EF4-FFF2-40B4-BE49-F238E27FC236}">
                <a16:creationId xmlns:a16="http://schemas.microsoft.com/office/drawing/2014/main" id="{C7AF62AF-F87E-024F-92FD-35BAAF7C3C32}"/>
              </a:ext>
            </a:extLst>
          </p:cNvPr>
          <p:cNvPicPr>
            <a:picLocks noChangeAspect="1"/>
          </p:cNvPicPr>
          <p:nvPr/>
        </p:nvPicPr>
        <p:blipFill rotWithShape="1">
          <a:blip r:embed="rId2"/>
          <a:srcRect r="-1" b="1453"/>
          <a:stretch/>
        </p:blipFill>
        <p:spPr>
          <a:xfrm>
            <a:off x="6979129" y="1"/>
            <a:ext cx="5212862" cy="3429000"/>
          </a:xfrm>
          <a:prstGeom prst="rect">
            <a:avLst/>
          </a:prstGeom>
        </p:spPr>
      </p:pic>
      <p:pic>
        <p:nvPicPr>
          <p:cNvPr id="5" name="Picture 4" descr="Close up photo of a microphone in an outdoor concert">
            <a:extLst>
              <a:ext uri="{FF2B5EF4-FFF2-40B4-BE49-F238E27FC236}">
                <a16:creationId xmlns:a16="http://schemas.microsoft.com/office/drawing/2014/main" id="{EAA7769F-260F-BC42-AF4F-74FBC7048A25}"/>
              </a:ext>
            </a:extLst>
          </p:cNvPr>
          <p:cNvPicPr>
            <a:picLocks noChangeAspect="1"/>
          </p:cNvPicPr>
          <p:nvPr/>
        </p:nvPicPr>
        <p:blipFill rotWithShape="1">
          <a:blip r:embed="rId2"/>
          <a:srcRect r="-1" b="1453"/>
          <a:stretch/>
        </p:blipFill>
        <p:spPr>
          <a:xfrm>
            <a:off x="6979147" y="3429000"/>
            <a:ext cx="5212861" cy="3429000"/>
          </a:xfrm>
          <a:prstGeom prst="rect">
            <a:avLst/>
          </a:prstGeom>
        </p:spPr>
      </p:pic>
    </p:spTree>
    <p:extLst>
      <p:ext uri="{BB962C8B-B14F-4D97-AF65-F5344CB8AC3E}">
        <p14:creationId xmlns:p14="http://schemas.microsoft.com/office/powerpoint/2010/main" val="734127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Recent Winners </a:t>
            </a:r>
          </a:p>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and</a:t>
            </a:r>
          </a:p>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Example Projects</a:t>
            </a:r>
          </a:p>
        </p:txBody>
      </p:sp>
    </p:spTree>
    <p:extLst>
      <p:ext uri="{BB962C8B-B14F-4D97-AF65-F5344CB8AC3E}">
        <p14:creationId xmlns:p14="http://schemas.microsoft.com/office/powerpoint/2010/main" val="2869355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92500"/>
          </a:bodyPr>
          <a:lstStyle/>
          <a:p>
            <a:pPr marL="0" indent="0">
              <a:lnSpc>
                <a:spcPct val="180000"/>
              </a:lnSpc>
              <a:spcBef>
                <a:spcPts val="0"/>
              </a:spcBef>
              <a:spcAft>
                <a:spcPts val="0"/>
              </a:spcAft>
              <a:buNone/>
            </a:pPr>
            <a:r>
              <a:rPr lang="en-US" sz="3000" b="1" i="0" u="none" strike="noStrike" dirty="0">
                <a:solidFill>
                  <a:srgbClr val="696A87"/>
                </a:solidFill>
                <a:effectLst/>
                <a:latin typeface="Mulish"/>
              </a:rPr>
              <a:t>Original Composition – Notation </a:t>
            </a:r>
            <a:br>
              <a:rPr lang="en-US" sz="2000" dirty="0"/>
            </a:br>
            <a:r>
              <a:rPr lang="en-US" sz="2000" b="0" i="0" u="none" strike="noStrike" dirty="0">
                <a:solidFill>
                  <a:srgbClr val="696A87"/>
                </a:solidFill>
                <a:effectLst/>
                <a:latin typeface="Mulish"/>
              </a:rPr>
              <a:t>Middle School, </a:t>
            </a:r>
            <a:r>
              <a:rPr lang="en-US" sz="2000" b="0" i="1" u="none" strike="noStrike" dirty="0">
                <a:effectLst/>
                <a:latin typeface="Mulish"/>
                <a:hlinkClick r:id="rId2"/>
              </a:rPr>
              <a:t>Forbidden Love</a:t>
            </a:r>
            <a:r>
              <a:rPr lang="en-US" sz="2000" b="0" i="0" u="none" strike="noStrike" dirty="0">
                <a:solidFill>
                  <a:srgbClr val="696A87"/>
                </a:solidFill>
                <a:effectLst/>
                <a:latin typeface="Mulish"/>
              </a:rPr>
              <a:t> by Callan Fox, The Hockaday School, TX, student of Yung-Fang </a:t>
            </a:r>
            <a:r>
              <a:rPr lang="en-US" sz="2000" b="0" i="0" u="none" strike="noStrike" dirty="0" err="1">
                <a:solidFill>
                  <a:srgbClr val="696A87"/>
                </a:solidFill>
                <a:effectLst/>
                <a:latin typeface="Mulish"/>
              </a:rPr>
              <a:t>Ludford</a:t>
            </a:r>
            <a:br>
              <a:rPr lang="en-US" sz="2000" dirty="0"/>
            </a:br>
            <a:r>
              <a:rPr lang="en-US" sz="2000" b="0" i="0" u="none" strike="noStrike" dirty="0">
                <a:solidFill>
                  <a:srgbClr val="696A87"/>
                </a:solidFill>
                <a:effectLst/>
                <a:latin typeface="Mulish"/>
              </a:rPr>
              <a:t>High School, TIE:  </a:t>
            </a:r>
            <a:r>
              <a:rPr lang="en-US" sz="2000" b="0" i="1" u="none" strike="noStrike" dirty="0">
                <a:effectLst/>
                <a:latin typeface="Mulish"/>
                <a:hlinkClick r:id="rId3"/>
              </a:rPr>
              <a:t>Bridget</a:t>
            </a:r>
            <a:r>
              <a:rPr lang="en-US" sz="2000" b="0" i="0" u="none" strike="noStrike" dirty="0">
                <a:solidFill>
                  <a:srgbClr val="696A87"/>
                </a:solidFill>
                <a:effectLst/>
                <a:latin typeface="Mulish"/>
              </a:rPr>
              <a:t> by Davis Shanks, Katy ISD, TX, student of Matthew Porter</a:t>
            </a:r>
            <a:br>
              <a:rPr lang="en-US" sz="2000" dirty="0"/>
            </a:br>
            <a:r>
              <a:rPr lang="en-US" sz="2000" b="0" i="0" u="none" strike="noStrike" dirty="0">
                <a:solidFill>
                  <a:srgbClr val="696A87"/>
                </a:solidFill>
                <a:effectLst/>
                <a:latin typeface="Mulish"/>
              </a:rPr>
              <a:t>High School, TIE:  </a:t>
            </a:r>
            <a:r>
              <a:rPr lang="en-US" sz="2000" b="0" i="1" u="none" strike="noStrike" dirty="0">
                <a:effectLst/>
                <a:latin typeface="Mulish"/>
                <a:hlinkClick r:id="rId4"/>
              </a:rPr>
              <a:t>Alla Luna</a:t>
            </a:r>
            <a:r>
              <a:rPr lang="en-US" sz="2000" b="0" i="0" u="none" strike="noStrike" dirty="0">
                <a:solidFill>
                  <a:srgbClr val="696A87"/>
                </a:solidFill>
                <a:effectLst/>
                <a:latin typeface="Mulish"/>
              </a:rPr>
              <a:t> by Makenna Harding-Davis, Natomas Charter School, CA, student of Matthew </a:t>
            </a:r>
            <a:r>
              <a:rPr lang="en-US" sz="2000" b="0" i="0" u="none" strike="noStrike" dirty="0" err="1">
                <a:solidFill>
                  <a:srgbClr val="696A87"/>
                </a:solidFill>
                <a:effectLst/>
                <a:latin typeface="Mulish"/>
              </a:rPr>
              <a:t>Spiva</a:t>
            </a:r>
            <a:br>
              <a:rPr lang="en-US" sz="2000" dirty="0"/>
            </a:br>
            <a:r>
              <a:rPr lang="en-US" sz="2000" b="0" i="0" u="none" strike="noStrike" dirty="0">
                <a:solidFill>
                  <a:srgbClr val="696A87"/>
                </a:solidFill>
                <a:effectLst/>
                <a:latin typeface="Mulish"/>
              </a:rPr>
              <a:t>College: Undergraduate, </a:t>
            </a:r>
            <a:r>
              <a:rPr lang="en-US" sz="2000" b="0" i="1" u="none" strike="noStrike" dirty="0">
                <a:effectLst/>
                <a:latin typeface="Mulish"/>
                <a:hlinkClick r:id="rId5"/>
              </a:rPr>
              <a:t>Covid Suite for Five Wind Instruments</a:t>
            </a:r>
            <a:r>
              <a:rPr lang="en-US" sz="2000" b="0" i="0" u="none" strike="noStrike" dirty="0">
                <a:solidFill>
                  <a:srgbClr val="696A87"/>
                </a:solidFill>
                <a:effectLst/>
                <a:latin typeface="Mulish"/>
              </a:rPr>
              <a:t> by Daniel Gowans, Cantonment, FL, student of Mr. Nick </a:t>
            </a:r>
            <a:r>
              <a:rPr lang="en-US" sz="2000" b="0" i="0" u="none" strike="noStrike" dirty="0" err="1">
                <a:solidFill>
                  <a:srgbClr val="696A87"/>
                </a:solidFill>
                <a:effectLst/>
                <a:latin typeface="Mulish"/>
              </a:rPr>
              <a:t>Kozar</a:t>
            </a:r>
            <a:br>
              <a:rPr lang="en-US" sz="2000" dirty="0"/>
            </a:br>
            <a:r>
              <a:rPr lang="en-US" sz="2000" b="0" i="0" u="none" strike="noStrike" dirty="0">
                <a:solidFill>
                  <a:srgbClr val="696A87"/>
                </a:solidFill>
                <a:effectLst/>
                <a:latin typeface="Mulish"/>
              </a:rPr>
              <a:t>College: Graduate, </a:t>
            </a:r>
            <a:r>
              <a:rPr lang="en-US" sz="2000" b="0" i="1" u="none" strike="noStrike" dirty="0">
                <a:effectLst/>
                <a:latin typeface="Mulish"/>
                <a:hlinkClick r:id="rId6"/>
              </a:rPr>
              <a:t>Walls of Jericho</a:t>
            </a:r>
            <a:r>
              <a:rPr lang="en-US" sz="2000" b="0" i="0" u="none" strike="noStrike" dirty="0">
                <a:solidFill>
                  <a:srgbClr val="696A87"/>
                </a:solidFill>
                <a:effectLst/>
                <a:latin typeface="Mulish"/>
              </a:rPr>
              <a:t> by Samuel Jenkins, Houghton College, NY, student of Carrie </a:t>
            </a:r>
            <a:r>
              <a:rPr lang="en-US" sz="2000" b="0" i="0" u="none" strike="noStrike" dirty="0" err="1">
                <a:solidFill>
                  <a:srgbClr val="696A87"/>
                </a:solidFill>
                <a:effectLst/>
                <a:latin typeface="Mulish"/>
              </a:rPr>
              <a:t>Magin</a:t>
            </a:r>
            <a:endParaRPr lang="en-US" sz="24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2941098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92500"/>
          </a:bodyPr>
          <a:lstStyle/>
          <a:p>
            <a:pPr marL="0" indent="0">
              <a:lnSpc>
                <a:spcPct val="180000"/>
              </a:lnSpc>
              <a:spcBef>
                <a:spcPts val="0"/>
              </a:spcBef>
              <a:spcAft>
                <a:spcPts val="0"/>
              </a:spcAft>
              <a:buNone/>
            </a:pPr>
            <a:r>
              <a:rPr lang="en-US" sz="3200" b="1" i="0" u="none" strike="noStrike" dirty="0">
                <a:solidFill>
                  <a:srgbClr val="696A87"/>
                </a:solidFill>
                <a:effectLst/>
                <a:latin typeface="Mulish"/>
              </a:rPr>
              <a:t>Original Composition – DAW</a:t>
            </a:r>
            <a:br>
              <a:rPr lang="en-US" sz="3200" dirty="0"/>
            </a:br>
            <a:r>
              <a:rPr lang="en-US" sz="1800" b="0" i="0" u="none" strike="noStrike" dirty="0">
                <a:solidFill>
                  <a:srgbClr val="696A87"/>
                </a:solidFill>
                <a:effectLst/>
                <a:latin typeface="Mulish"/>
              </a:rPr>
              <a:t>Elementary, </a:t>
            </a:r>
            <a:r>
              <a:rPr lang="en-US" sz="1800" b="0" i="1" u="none" strike="noStrike" dirty="0">
                <a:effectLst/>
                <a:latin typeface="Mulish"/>
                <a:hlinkClick r:id="rId2"/>
              </a:rPr>
              <a:t>Oceans</a:t>
            </a:r>
            <a:r>
              <a:rPr lang="en-US" sz="1800" b="0" i="0" u="none" strike="noStrike" dirty="0">
                <a:solidFill>
                  <a:srgbClr val="696A87"/>
                </a:solidFill>
                <a:effectLst/>
                <a:latin typeface="Mulish"/>
              </a:rPr>
              <a:t> by James Ransom, Bloomington Junior High School, IL, student of  Michele Carnahan</a:t>
            </a:r>
            <a:br>
              <a:rPr lang="en-US" sz="1800" dirty="0"/>
            </a:br>
            <a:r>
              <a:rPr lang="en-US" sz="1800" b="0" i="0" u="none" strike="noStrike" dirty="0">
                <a:solidFill>
                  <a:srgbClr val="696A87"/>
                </a:solidFill>
                <a:effectLst/>
                <a:latin typeface="Mulish"/>
              </a:rPr>
              <a:t>Middle School, </a:t>
            </a:r>
            <a:r>
              <a:rPr lang="en-US" sz="1800" b="0" i="1" u="none" strike="noStrike" dirty="0">
                <a:effectLst/>
                <a:latin typeface="Mulish"/>
                <a:hlinkClick r:id="rId3"/>
              </a:rPr>
              <a:t>Under Harmonious Skies</a:t>
            </a:r>
            <a:r>
              <a:rPr lang="en-US" sz="1800" b="0" i="0" u="none" strike="noStrike" dirty="0">
                <a:solidFill>
                  <a:srgbClr val="696A87"/>
                </a:solidFill>
                <a:effectLst/>
                <a:latin typeface="Mulish"/>
              </a:rPr>
              <a:t> by Kevin Li, </a:t>
            </a:r>
            <a:r>
              <a:rPr lang="en-US" sz="1800" b="0" i="0" u="none" strike="noStrike" dirty="0" err="1">
                <a:solidFill>
                  <a:srgbClr val="696A87"/>
                </a:solidFill>
                <a:effectLst/>
                <a:latin typeface="Mulish"/>
              </a:rPr>
              <a:t>Kealing</a:t>
            </a:r>
            <a:r>
              <a:rPr lang="en-US" sz="1800" b="0" i="0" u="none" strike="noStrike" dirty="0">
                <a:solidFill>
                  <a:srgbClr val="696A87"/>
                </a:solidFill>
                <a:effectLst/>
                <a:latin typeface="Mulish"/>
              </a:rPr>
              <a:t> Middle School, TX, student of Eric </a:t>
            </a:r>
            <a:r>
              <a:rPr lang="en-US" sz="1800" b="0" i="0" u="none" strike="noStrike" dirty="0" err="1">
                <a:solidFill>
                  <a:srgbClr val="696A87"/>
                </a:solidFill>
                <a:effectLst/>
                <a:latin typeface="Mulish"/>
              </a:rPr>
              <a:t>Lyday</a:t>
            </a:r>
            <a:br>
              <a:rPr lang="en-US" sz="1800" dirty="0"/>
            </a:br>
            <a:r>
              <a:rPr lang="en-US" sz="1800" b="0" i="0" u="none" strike="noStrike" dirty="0">
                <a:solidFill>
                  <a:srgbClr val="696A87"/>
                </a:solidFill>
                <a:effectLst/>
                <a:latin typeface="Mulish"/>
              </a:rPr>
              <a:t>High School, TIE:  </a:t>
            </a:r>
            <a:r>
              <a:rPr lang="en-US" sz="1800" b="0" i="1" u="none" strike="noStrike" dirty="0">
                <a:effectLst/>
                <a:latin typeface="Mulish"/>
                <a:hlinkClick r:id="rId4"/>
              </a:rPr>
              <a:t>Farouk Rises</a:t>
            </a:r>
            <a:r>
              <a:rPr lang="en-US" sz="1800" b="0" i="0" u="none" strike="noStrike" dirty="0">
                <a:solidFill>
                  <a:srgbClr val="696A87"/>
                </a:solidFill>
                <a:effectLst/>
                <a:latin typeface="Mulish"/>
              </a:rPr>
              <a:t> by </a:t>
            </a:r>
            <a:r>
              <a:rPr lang="en-US" sz="1800" b="0" i="0" u="none" strike="noStrike" dirty="0" err="1">
                <a:solidFill>
                  <a:srgbClr val="696A87"/>
                </a:solidFill>
                <a:effectLst/>
                <a:latin typeface="Mulish"/>
              </a:rPr>
              <a:t>Jasur</a:t>
            </a:r>
            <a:r>
              <a:rPr lang="en-US" sz="1800" b="0" i="0" u="none" strike="noStrike" dirty="0">
                <a:solidFill>
                  <a:srgbClr val="696A87"/>
                </a:solidFill>
                <a:effectLst/>
                <a:latin typeface="Mulish"/>
              </a:rPr>
              <a:t> Cosby, Arundel High School, MD, student of Bob Abbott</a:t>
            </a:r>
            <a:br>
              <a:rPr lang="en-US" sz="1800" dirty="0"/>
            </a:br>
            <a:r>
              <a:rPr lang="en-US" sz="1800" b="0" i="0" u="none" strike="noStrike" dirty="0">
                <a:solidFill>
                  <a:srgbClr val="696A87"/>
                </a:solidFill>
                <a:effectLst/>
                <a:latin typeface="Mulish"/>
              </a:rPr>
              <a:t>High School, TIE:  </a:t>
            </a:r>
            <a:r>
              <a:rPr lang="en-US" sz="1800" b="0" i="1" u="none" strike="noStrike" dirty="0">
                <a:effectLst/>
                <a:latin typeface="Mulish"/>
                <a:hlinkClick r:id="rId5"/>
              </a:rPr>
              <a:t>Resfeber</a:t>
            </a:r>
            <a:r>
              <a:rPr lang="en-US" sz="1800" b="0" i="0" u="none" strike="noStrike" dirty="0">
                <a:solidFill>
                  <a:srgbClr val="696A87"/>
                </a:solidFill>
                <a:effectLst/>
                <a:latin typeface="Mulish"/>
              </a:rPr>
              <a:t> by Benjamin Lowery, Benbrook Middle High School, TX, student of Deborah O’Brien, </a:t>
            </a:r>
            <a:br>
              <a:rPr lang="en-US" sz="1800" dirty="0"/>
            </a:br>
            <a:r>
              <a:rPr lang="en-US" sz="1800" b="0" i="0" u="none" strike="noStrike" dirty="0">
                <a:solidFill>
                  <a:srgbClr val="696A87"/>
                </a:solidFill>
                <a:effectLst/>
                <a:latin typeface="Mulish"/>
              </a:rPr>
              <a:t>College: Undergraduate, </a:t>
            </a:r>
            <a:r>
              <a:rPr lang="en-US" sz="1800" b="0" i="1" u="none" strike="noStrike" dirty="0">
                <a:effectLst/>
                <a:latin typeface="Mulish"/>
                <a:hlinkClick r:id="rId6"/>
              </a:rPr>
              <a:t>The Life of a Loved One</a:t>
            </a:r>
            <a:r>
              <a:rPr lang="en-US" sz="1800" b="0" i="0" u="none" strike="noStrike" dirty="0">
                <a:solidFill>
                  <a:srgbClr val="696A87"/>
                </a:solidFill>
                <a:effectLst/>
                <a:latin typeface="Mulish"/>
              </a:rPr>
              <a:t> </a:t>
            </a:r>
            <a:r>
              <a:rPr lang="en-US" sz="1800" b="0" i="0" u="none" strike="noStrike" dirty="0" err="1">
                <a:solidFill>
                  <a:srgbClr val="696A87"/>
                </a:solidFill>
                <a:effectLst/>
                <a:latin typeface="Mulish"/>
              </a:rPr>
              <a:t>byWill</a:t>
            </a:r>
            <a:r>
              <a:rPr lang="en-US" sz="1800" b="0" i="0" u="none" strike="noStrike" dirty="0">
                <a:solidFill>
                  <a:srgbClr val="696A87"/>
                </a:solidFill>
                <a:effectLst/>
                <a:latin typeface="Mulish"/>
              </a:rPr>
              <a:t> </a:t>
            </a:r>
            <a:r>
              <a:rPr lang="en-US" sz="1800" b="0" i="0" u="none" strike="noStrike" dirty="0" err="1">
                <a:solidFill>
                  <a:srgbClr val="696A87"/>
                </a:solidFill>
                <a:effectLst/>
                <a:latin typeface="Mulish"/>
              </a:rPr>
              <a:t>Eby</a:t>
            </a:r>
            <a:r>
              <a:rPr lang="en-US" sz="1800" b="0" i="0" u="none" strike="noStrike" dirty="0">
                <a:solidFill>
                  <a:srgbClr val="696A87"/>
                </a:solidFill>
                <a:effectLst/>
                <a:latin typeface="Mulish"/>
              </a:rPr>
              <a:t>, Houghton College, NY, student of Carrie </a:t>
            </a:r>
            <a:r>
              <a:rPr lang="en-US" sz="1800" b="0" i="0" u="none" strike="noStrike" dirty="0" err="1">
                <a:solidFill>
                  <a:srgbClr val="696A87"/>
                </a:solidFill>
                <a:effectLst/>
                <a:latin typeface="Mulish"/>
              </a:rPr>
              <a:t>Magin</a:t>
            </a:r>
            <a:br>
              <a:rPr lang="en-US" sz="1800" dirty="0"/>
            </a:br>
            <a:r>
              <a:rPr lang="en-US" sz="1800" b="0" i="0" u="none" strike="noStrike" dirty="0">
                <a:solidFill>
                  <a:srgbClr val="696A87"/>
                </a:solidFill>
                <a:effectLst/>
                <a:latin typeface="Mulish"/>
              </a:rPr>
              <a:t>College: Graduate, </a:t>
            </a:r>
            <a:r>
              <a:rPr lang="en-US" sz="1800" b="0" i="1" u="none" strike="noStrike" dirty="0">
                <a:effectLst/>
                <a:latin typeface="Mulish"/>
                <a:hlinkClick r:id="rId7"/>
              </a:rPr>
              <a:t>Phlow</a:t>
            </a:r>
            <a:r>
              <a:rPr lang="en-US" sz="1800" b="0" i="0" u="none" strike="noStrike" dirty="0">
                <a:solidFill>
                  <a:srgbClr val="696A87"/>
                </a:solidFill>
                <a:effectLst/>
                <a:latin typeface="Mulish"/>
              </a:rPr>
              <a:t> by Ken Sarmiento, Tarleton State University, TX, student of Floyd Richmond</a:t>
            </a:r>
            <a:br>
              <a:rPr lang="en-US" sz="1800" dirty="0"/>
            </a:br>
            <a:endParaRPr lang="en-US" sz="1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1460291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lnSpcReduction="10000"/>
          </a:bodyPr>
          <a:lstStyle/>
          <a:p>
            <a:pPr marL="0" indent="0">
              <a:lnSpc>
                <a:spcPct val="180000"/>
              </a:lnSpc>
              <a:spcBef>
                <a:spcPts val="0"/>
              </a:spcBef>
              <a:spcAft>
                <a:spcPts val="0"/>
              </a:spcAft>
              <a:buNone/>
            </a:pPr>
            <a:r>
              <a:rPr lang="en-US" sz="3000" b="1" i="0" u="none" strike="noStrike" dirty="0">
                <a:solidFill>
                  <a:srgbClr val="696A87"/>
                </a:solidFill>
                <a:effectLst/>
                <a:latin typeface="Mulish"/>
              </a:rPr>
              <a:t>Covers, Remixes &amp; Loop-Based Projects</a:t>
            </a:r>
            <a:br>
              <a:rPr lang="en-US" sz="2400" dirty="0"/>
            </a:br>
            <a:r>
              <a:rPr lang="en-US" sz="2400" b="0" i="0" u="none" strike="noStrike" dirty="0">
                <a:solidFill>
                  <a:srgbClr val="696A87"/>
                </a:solidFill>
                <a:effectLst/>
                <a:latin typeface="Mulish"/>
              </a:rPr>
              <a:t>Elementary: </a:t>
            </a:r>
            <a:r>
              <a:rPr lang="en-US" sz="2400" b="0" i="1" u="none" strike="noStrike" dirty="0">
                <a:effectLst/>
                <a:latin typeface="Mulish"/>
                <a:hlinkClick r:id="rId2"/>
              </a:rPr>
              <a:t>The Cross</a:t>
            </a:r>
            <a:r>
              <a:rPr lang="en-US" sz="2400" b="0" i="0" u="none" strike="noStrike" dirty="0">
                <a:solidFill>
                  <a:srgbClr val="696A87"/>
                </a:solidFill>
                <a:effectLst/>
                <a:latin typeface="Mulish"/>
              </a:rPr>
              <a:t> by Rylee Hadley, Brock Intermediate School, TX, student of Kelly Clements</a:t>
            </a:r>
            <a:br>
              <a:rPr lang="en-US" sz="2400" dirty="0"/>
            </a:br>
            <a:r>
              <a:rPr lang="en-US" sz="2400" b="0" i="0" u="none" strike="noStrike" dirty="0">
                <a:solidFill>
                  <a:srgbClr val="696A87"/>
                </a:solidFill>
                <a:effectLst/>
                <a:latin typeface="Mulish"/>
              </a:rPr>
              <a:t>High School, </a:t>
            </a:r>
            <a:r>
              <a:rPr lang="en-US" sz="2400" b="0" i="1" u="none" strike="noStrike" dirty="0">
                <a:effectLst/>
                <a:latin typeface="Mulish"/>
                <a:hlinkClick r:id="rId3"/>
              </a:rPr>
              <a:t>Closer</a:t>
            </a:r>
            <a:r>
              <a:rPr lang="en-US" sz="2400" b="0" i="0" u="none" strike="noStrike" dirty="0">
                <a:solidFill>
                  <a:srgbClr val="696A87"/>
                </a:solidFill>
                <a:effectLst/>
                <a:latin typeface="Mulish"/>
              </a:rPr>
              <a:t> by Henry Tobias, McKinley High School, OH, student of Brian </a:t>
            </a:r>
            <a:r>
              <a:rPr lang="en-US" sz="2400" b="0" i="0" u="none" strike="noStrike" dirty="0" err="1">
                <a:solidFill>
                  <a:srgbClr val="696A87"/>
                </a:solidFill>
                <a:effectLst/>
                <a:latin typeface="Mulish"/>
              </a:rPr>
              <a:t>Laakso</a:t>
            </a:r>
            <a:br>
              <a:rPr lang="en-US" sz="2400" dirty="0"/>
            </a:br>
            <a:r>
              <a:rPr lang="en-US" sz="2400" b="0" i="0" u="none" strike="noStrike" dirty="0">
                <a:solidFill>
                  <a:srgbClr val="696A87"/>
                </a:solidFill>
                <a:effectLst/>
                <a:latin typeface="Mulish"/>
              </a:rPr>
              <a:t>College: Undergraduate, </a:t>
            </a:r>
            <a:r>
              <a:rPr lang="en-US" sz="2400" b="0" i="1" u="none" strike="noStrike" dirty="0">
                <a:effectLst/>
                <a:latin typeface="Mulish"/>
                <a:hlinkClick r:id="rId4"/>
              </a:rPr>
              <a:t>School Days</a:t>
            </a:r>
            <a:r>
              <a:rPr lang="en-US" sz="2400" b="0" i="0" u="none" strike="noStrike" dirty="0">
                <a:solidFill>
                  <a:srgbClr val="696A87"/>
                </a:solidFill>
                <a:effectLst/>
                <a:latin typeface="Mulish"/>
              </a:rPr>
              <a:t> by Timothy Knighten, Riverside City College Riverside CA, student of Jennifer Amaya</a:t>
            </a:r>
            <a:endParaRPr lang="en-US" sz="1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3307601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lnSpcReduction="10000"/>
          </a:bodyPr>
          <a:lstStyle/>
          <a:p>
            <a:pPr marL="0" indent="0">
              <a:lnSpc>
                <a:spcPct val="180000"/>
              </a:lnSpc>
              <a:spcBef>
                <a:spcPts val="0"/>
              </a:spcBef>
              <a:spcAft>
                <a:spcPts val="0"/>
              </a:spcAft>
              <a:buNone/>
            </a:pPr>
            <a:r>
              <a:rPr lang="en-US" sz="3000" b="1" i="0" u="none" strike="noStrike" dirty="0">
                <a:solidFill>
                  <a:srgbClr val="696A87"/>
                </a:solidFill>
                <a:effectLst/>
                <a:latin typeface="Mulish"/>
              </a:rPr>
              <a:t>Multimedia</a:t>
            </a:r>
            <a:br>
              <a:rPr lang="en-US" sz="2400" dirty="0"/>
            </a:br>
            <a:r>
              <a:rPr lang="en-US" sz="2400" b="0" i="0" u="none" strike="noStrike" dirty="0">
                <a:solidFill>
                  <a:srgbClr val="696A87"/>
                </a:solidFill>
                <a:effectLst/>
                <a:latin typeface="Mulish"/>
              </a:rPr>
              <a:t>Elementary, </a:t>
            </a:r>
            <a:r>
              <a:rPr lang="en-US" sz="2400" b="0" i="1" u="none" strike="noStrike" dirty="0">
                <a:effectLst/>
                <a:latin typeface="Mulish"/>
                <a:hlinkClick r:id="rId2"/>
              </a:rPr>
              <a:t>Two Worlds</a:t>
            </a:r>
            <a:r>
              <a:rPr lang="en-US" sz="2400" b="0" i="0" u="none" strike="noStrike" dirty="0">
                <a:solidFill>
                  <a:srgbClr val="696A87"/>
                </a:solidFill>
                <a:effectLst/>
                <a:latin typeface="Mulish"/>
              </a:rPr>
              <a:t> by Connie Zhao, The Hockaday School, TX, student of Yung-Fang </a:t>
            </a:r>
            <a:r>
              <a:rPr lang="en-US" sz="2400" b="0" i="0" u="none" strike="noStrike" dirty="0" err="1">
                <a:solidFill>
                  <a:srgbClr val="696A87"/>
                </a:solidFill>
                <a:effectLst/>
                <a:latin typeface="Mulish"/>
              </a:rPr>
              <a:t>Ludford</a:t>
            </a:r>
            <a:br>
              <a:rPr lang="en-US" sz="2400" dirty="0"/>
            </a:br>
            <a:r>
              <a:rPr lang="en-US" sz="2400" b="0" i="0" u="none" strike="noStrike" dirty="0">
                <a:solidFill>
                  <a:srgbClr val="696A87"/>
                </a:solidFill>
                <a:effectLst/>
                <a:latin typeface="Mulish"/>
              </a:rPr>
              <a:t>High School, </a:t>
            </a:r>
            <a:r>
              <a:rPr lang="en-US" sz="2400" b="0" i="1" u="none" strike="noStrike" dirty="0">
                <a:effectLst/>
                <a:latin typeface="Mulish"/>
                <a:hlinkClick r:id="rId3"/>
              </a:rPr>
              <a:t>Transformation</a:t>
            </a:r>
            <a:r>
              <a:rPr lang="en-US" sz="2400" b="0" i="0" u="none" strike="noStrike" dirty="0">
                <a:solidFill>
                  <a:srgbClr val="696A87"/>
                </a:solidFill>
                <a:effectLst/>
                <a:latin typeface="Mulish"/>
              </a:rPr>
              <a:t> by </a:t>
            </a:r>
            <a:r>
              <a:rPr lang="en-US" sz="2400" b="0" i="0" u="none" strike="noStrike" dirty="0" err="1">
                <a:solidFill>
                  <a:srgbClr val="696A87"/>
                </a:solidFill>
                <a:effectLst/>
                <a:latin typeface="Mulish"/>
              </a:rPr>
              <a:t>Karie</a:t>
            </a:r>
            <a:r>
              <a:rPr lang="en-US" sz="2400" b="0" i="0" u="none" strike="noStrike" dirty="0">
                <a:solidFill>
                  <a:srgbClr val="696A87"/>
                </a:solidFill>
                <a:effectLst/>
                <a:latin typeface="Mulish"/>
              </a:rPr>
              <a:t> Rodriguez, Lee Academy, TX, student of Ms. Delma Denise Ramos</a:t>
            </a:r>
            <a:br>
              <a:rPr lang="en-US" sz="2400" dirty="0"/>
            </a:br>
            <a:r>
              <a:rPr lang="en-US" sz="2400" b="0" i="0" u="none" strike="noStrike" dirty="0">
                <a:solidFill>
                  <a:srgbClr val="696A87"/>
                </a:solidFill>
                <a:effectLst/>
                <a:latin typeface="Mulish"/>
              </a:rPr>
              <a:t>College: Undergraduate, </a:t>
            </a:r>
            <a:r>
              <a:rPr lang="en-US" sz="2400" b="0" i="1" u="none" strike="noStrike" dirty="0">
                <a:effectLst/>
                <a:latin typeface="Mulish"/>
                <a:hlinkClick r:id="rId4"/>
              </a:rPr>
              <a:t>Stranded</a:t>
            </a:r>
            <a:r>
              <a:rPr lang="en-US" sz="2400" b="0" i="0" u="none" strike="noStrike" dirty="0">
                <a:solidFill>
                  <a:srgbClr val="696A87"/>
                </a:solidFill>
                <a:effectLst/>
                <a:latin typeface="Mulish"/>
              </a:rPr>
              <a:t> by Jordyn Ramos, Tarleton State University, TX, student of Floyd Richmond</a:t>
            </a:r>
            <a:endParaRPr lang="en-US" sz="1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1581937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2800" u="sng" dirty="0"/>
              <a:t>Learning Music With GarageBand on the iPad</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6913576" cy="4559098"/>
          </a:xfrm>
        </p:spPr>
        <p:txBody>
          <a:bodyPr>
            <a:normAutofit/>
          </a:bodyPr>
          <a:lstStyle/>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Over Forty Lesson Plans with Resources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Detailed Pictures</a:t>
            </a:r>
          </a:p>
        </p:txBody>
      </p:sp>
      <p:pic>
        <p:nvPicPr>
          <p:cNvPr id="1026" name="Picture 2">
            <a:extLst>
              <a:ext uri="{FF2B5EF4-FFF2-40B4-BE49-F238E27FC236}">
                <a16:creationId xmlns:a16="http://schemas.microsoft.com/office/drawing/2014/main" id="{AB5652E1-72BA-194D-B513-D5B185DA1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362" y="1649827"/>
            <a:ext cx="3072419" cy="4088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0727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u="sng" dirty="0"/>
              <a:t>Composing Music With Notation</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7443181" cy="4559098"/>
          </a:xfrm>
        </p:spPr>
        <p:txBody>
          <a:bodyPr>
            <a:normAutofit/>
          </a:bodyPr>
          <a:lstStyle/>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1: Using Notation Software</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2: Copy and Paste Building Blocks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3: Sixteen Bar Songs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4: Jazz</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5: Theme and Variation</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pic>
        <p:nvPicPr>
          <p:cNvPr id="4" name="Picture 2" descr="Alfred's Music Tech Series, Book 1: Composing Music with Notation">
            <a:extLst>
              <a:ext uri="{FF2B5EF4-FFF2-40B4-BE49-F238E27FC236}">
                <a16:creationId xmlns:a16="http://schemas.microsoft.com/office/drawing/2014/main" id="{BD11D2C4-1FF9-9344-90C4-9190C55AE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361" y="1649826"/>
            <a:ext cx="3066275" cy="408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753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3707843" y="218936"/>
            <a:ext cx="8027893" cy="7874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3600" dirty="0">
                <a:latin typeface="+mn-lt"/>
              </a:rPr>
              <a:t>open Education Resources</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268231"/>
            <a:ext cx="6674569" cy="174811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321424"/>
            <a:ext cx="6674569" cy="3047326"/>
          </a:xfrm>
          <a:prstGeom prst="rect">
            <a:avLst/>
          </a:prstGeom>
        </p:spPr>
        <p:txBody>
          <a:bodyPr vert="horz" lIns="91440" tIns="45720" rIns="91440" bIns="45720" rtlCol="0" anchor="ctr">
            <a:normAutofit fontScale="77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3800" dirty="0">
                <a:solidFill>
                  <a:schemeClr val="bg1"/>
                </a:solidFill>
                <a:effectLst>
                  <a:outerShdw blurRad="17272" dist="17272" dir="13500000" rotWithShape="0">
                    <a:srgbClr val="424242">
                      <a:alpha val="50000"/>
                    </a:srgbClr>
                  </a:outerShdw>
                </a:effectLst>
              </a:rPr>
              <a:t>1:15 December 2, 2023</a:t>
            </a:r>
          </a:p>
          <a:p>
            <a:pPr marL="0" indent="0" algn="ctr" defTabSz="279311">
              <a:buNone/>
              <a:defRPr sz="4080">
                <a:effectLst>
                  <a:outerShdw blurRad="17272" dist="17272" dir="13500000" rotWithShape="0">
                    <a:srgbClr val="424242">
                      <a:alpha val="50000"/>
                    </a:srgbClr>
                  </a:outerShdw>
                </a:effectLst>
              </a:defRPr>
            </a:pP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3"/>
              </a:rPr>
              <a:t>http://floydrichmond.com/nyssma2023</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u="sng" dirty="0">
                <a:solidFill>
                  <a:srgbClr val="0563C1"/>
                </a:solidFill>
                <a:effectLst/>
                <a:ea typeface="Times" pitchFamily="2" charset="0"/>
                <a:cs typeface="Times New Roman" panose="02020603050405020304" pitchFamily="18" charset="0"/>
                <a:hlinkClick r:id="rId4"/>
              </a:rPr>
              <a:t>http://musictheory.tech/</a:t>
            </a:r>
            <a:endParaRPr lang="en-US" sz="28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800" dirty="0">
                <a:solidFill>
                  <a:schemeClr val="bg1"/>
                </a:solidFill>
                <a:effectLst>
                  <a:outerShdw blurRad="17272" dist="17272" dir="13500000" rotWithShape="0">
                    <a:srgbClr val="424242">
                      <a:alpha val="50000"/>
                    </a:srgbClr>
                  </a:outerShdw>
                </a:effectLst>
                <a:hlinkClick r:id="rId5"/>
              </a:rPr>
              <a:t>https://www.tarleton.edu/performingarts/music/</a:t>
            </a:r>
            <a:endParaRPr lang="en-US" sz="2800" dirty="0">
              <a:solidFill>
                <a:schemeClr val="bg1"/>
              </a:solidFill>
              <a:effectLst>
                <a:outerShdw blurRad="17272" dist="17272" dir="13500000" rotWithShape="0">
                  <a:srgbClr val="424242">
                    <a:alpha val="50000"/>
                  </a:srgbClr>
                </a:outerShdw>
              </a:effectLst>
            </a:endParaRPr>
          </a:p>
        </p:txBody>
      </p:sp>
    </p:spTree>
    <p:extLst>
      <p:ext uri="{BB962C8B-B14F-4D97-AF65-F5344CB8AC3E}">
        <p14:creationId xmlns:p14="http://schemas.microsoft.com/office/powerpoint/2010/main" val="2427376739"/>
      </p:ext>
    </p:extLst>
  </p:cSld>
  <p:clrMapOvr>
    <a:masterClrMapping/>
  </p:clrMapOvr>
</p:sld>
</file>

<file path=ppt/theme/theme1.xml><?xml version="1.0" encoding="utf-8"?>
<a:theme xmlns:a="http://schemas.openxmlformats.org/drawingml/2006/main" name="Office Theme">
  <a:themeElements>
    <a:clrScheme name="TexansKnowHow">
      <a:dk1>
        <a:srgbClr val="4F2C7F"/>
      </a:dk1>
      <a:lt1>
        <a:srgbClr val="E9E9E9"/>
      </a:lt1>
      <a:dk2>
        <a:srgbClr val="4F2C7F"/>
      </a:dk2>
      <a:lt2>
        <a:srgbClr val="F0F0F0"/>
      </a:lt2>
      <a:accent1>
        <a:srgbClr val="E64C38"/>
      </a:accent1>
      <a:accent2>
        <a:srgbClr val="00B1E1"/>
      </a:accent2>
      <a:accent3>
        <a:srgbClr val="00AF86"/>
      </a:accent3>
      <a:accent4>
        <a:srgbClr val="016E9F"/>
      </a:accent4>
      <a:accent5>
        <a:srgbClr val="E63493"/>
      </a:accent5>
      <a:accent6>
        <a:srgbClr val="ED7624"/>
      </a:accent6>
      <a:hlink>
        <a:srgbClr val="00B1E1"/>
      </a:hlink>
      <a:folHlink>
        <a:srgbClr val="E634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4679</TotalTime>
  <Words>3221</Words>
  <Application>Microsoft Macintosh PowerPoint</Application>
  <PresentationFormat>Widescreen</PresentationFormat>
  <Paragraphs>359</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Mulish</vt:lpstr>
      <vt:lpstr>Times</vt:lpstr>
      <vt:lpstr>Times New Roman</vt:lpstr>
      <vt:lpstr>Office Theme</vt:lpstr>
      <vt:lpstr>PowerPoint Presentation</vt:lpstr>
      <vt:lpstr>Tarleton State University</vt:lpstr>
      <vt:lpstr>Tarleton State University</vt:lpstr>
      <vt:lpstr>Tarleton State University</vt:lpstr>
      <vt:lpstr>Tarleton State University</vt:lpstr>
      <vt:lpstr>Tarleton State University</vt:lpstr>
      <vt:lpstr>PowerPoint Presentation</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Music Theory:  A Thorough and Fast-Paced Review  Of Theory I, II, III, and IV</vt:lpstr>
      <vt:lpstr>PowerPoint Presentation</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 - Winners</vt:lpstr>
      <vt:lpstr>TI:ME Composition Festival - Winners</vt:lpstr>
      <vt:lpstr>TI:ME Composition Festival - Winners</vt:lpstr>
      <vt:lpstr>TI:ME Composition Festival - Winners</vt:lpstr>
      <vt:lpstr>Learning Music With GarageBand on the iPad</vt:lpstr>
      <vt:lpstr>Composing Music With Notation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Leanne Auld</dc:creator>
  <cp:lastModifiedBy>Floyd Richmond</cp:lastModifiedBy>
  <cp:revision>75</cp:revision>
  <cp:lastPrinted>2022-02-03T16:13:11Z</cp:lastPrinted>
  <dcterms:created xsi:type="dcterms:W3CDTF">2019-10-02T21:03:57Z</dcterms:created>
  <dcterms:modified xsi:type="dcterms:W3CDTF">2023-12-02T11:20:36Z</dcterms:modified>
</cp:coreProperties>
</file>