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80" r:id="rId2"/>
    <p:sldId id="272" r:id="rId3"/>
    <p:sldId id="276" r:id="rId4"/>
    <p:sldId id="277" r:id="rId5"/>
    <p:sldId id="279" r:id="rId6"/>
    <p:sldId id="288" r:id="rId7"/>
    <p:sldId id="302" r:id="rId8"/>
    <p:sldId id="287" r:id="rId9"/>
    <p:sldId id="313" r:id="rId10"/>
    <p:sldId id="289" r:id="rId11"/>
    <p:sldId id="303" r:id="rId12"/>
    <p:sldId id="304" r:id="rId13"/>
    <p:sldId id="318" r:id="rId14"/>
    <p:sldId id="305" r:id="rId15"/>
    <p:sldId id="321" r:id="rId16"/>
    <p:sldId id="310" r:id="rId17"/>
    <p:sldId id="320" r:id="rId18"/>
    <p:sldId id="317" r:id="rId19"/>
    <p:sldId id="309" r:id="rId20"/>
    <p:sldId id="319" r:id="rId21"/>
    <p:sldId id="311" r:id="rId22"/>
    <p:sldId id="312" r:id="rId23"/>
    <p:sldId id="314" r:id="rId24"/>
    <p:sldId id="315" r:id="rId25"/>
    <p:sldId id="316" r:id="rId26"/>
    <p:sldId id="281" r:id="rId27"/>
    <p:sldId id="282" r:id="rId28"/>
    <p:sldId id="271" r:id="rId29"/>
    <p:sldId id="269" r:id="rId30"/>
    <p:sldId id="270" r:id="rId31"/>
    <p:sldId id="273" r:id="rId32"/>
    <p:sldId id="274" r:id="rId33"/>
    <p:sldId id="27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2D7F"/>
    <a:srgbClr val="FFFFFF"/>
    <a:srgbClr val="E64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00"/>
    <p:restoredTop sz="94755"/>
  </p:normalViewPr>
  <p:slideViewPr>
    <p:cSldViewPr snapToGrid="0" snapToObjects="1">
      <p:cViewPr varScale="1">
        <p:scale>
          <a:sx n="96" d="100"/>
          <a:sy n="96" d="100"/>
        </p:scale>
        <p:origin x="10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9" d="100"/>
          <a:sy n="119" d="100"/>
        </p:scale>
        <p:origin x="41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tiff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tiff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tiff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tif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3C4709-A635-984D-88CC-6975E1E07F7C}" type="doc">
      <dgm:prSet loTypeId="urn:microsoft.com/office/officeart/2005/8/layout/chart3" loCatId="" qsTypeId="urn:microsoft.com/office/officeart/2005/8/quickstyle/simple1" qsCatId="simple" csTypeId="urn:microsoft.com/office/officeart/2005/8/colors/colorful5" csCatId="colorful" phldr="1"/>
      <dgm:spPr/>
    </dgm:pt>
    <dgm:pt modelId="{6A6D5EA2-AAE8-8D44-ADE3-ACF24CABDC69}" type="pres">
      <dgm:prSet presAssocID="{193C4709-A635-984D-88CC-6975E1E07F7C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A8A398E5-BEE5-BA41-A6CE-2D136E9A8762}" type="presOf" srcId="{193C4709-A635-984D-88CC-6975E1E07F7C}" destId="{6A6D5EA2-AAE8-8D44-ADE3-ACF24CABDC69}" srcOrd="0" destOrd="0" presId="urn:microsoft.com/office/officeart/2005/8/layout/chart3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3C4709-A635-984D-88CC-6975E1E07F7C}" type="doc">
      <dgm:prSet loTypeId="urn:microsoft.com/office/officeart/2005/8/layout/chart3" loCatId="" qsTypeId="urn:microsoft.com/office/officeart/2005/8/quickstyle/simple1" qsCatId="simple" csTypeId="urn:microsoft.com/office/officeart/2005/8/colors/colorful5" csCatId="colorful" phldr="1"/>
      <dgm:spPr/>
    </dgm:pt>
    <dgm:pt modelId="{6A6D5EA2-AAE8-8D44-ADE3-ACF24CABDC69}" type="pres">
      <dgm:prSet presAssocID="{193C4709-A635-984D-88CC-6975E1E07F7C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A8A398E5-BEE5-BA41-A6CE-2D136E9A8762}" type="presOf" srcId="{193C4709-A635-984D-88CC-6975E1E07F7C}" destId="{6A6D5EA2-AAE8-8D44-ADE3-ACF24CABDC69}" srcOrd="0" destOrd="0" presId="urn:microsoft.com/office/officeart/2005/8/layout/chart3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3C4709-A635-984D-88CC-6975E1E07F7C}" type="doc">
      <dgm:prSet loTypeId="urn:microsoft.com/office/officeart/2005/8/layout/chart3" loCatId="" qsTypeId="urn:microsoft.com/office/officeart/2005/8/quickstyle/simple1" qsCatId="simple" csTypeId="urn:microsoft.com/office/officeart/2005/8/colors/colorful5" csCatId="colorful" phldr="1"/>
      <dgm:spPr/>
    </dgm:pt>
    <dgm:pt modelId="{6A6D5EA2-AAE8-8D44-ADE3-ACF24CABDC69}" type="pres">
      <dgm:prSet presAssocID="{193C4709-A635-984D-88CC-6975E1E07F7C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A8A398E5-BEE5-BA41-A6CE-2D136E9A8762}" type="presOf" srcId="{193C4709-A635-984D-88CC-6975E1E07F7C}" destId="{6A6D5EA2-AAE8-8D44-ADE3-ACF24CABDC69}" srcOrd="0" destOrd="0" presId="urn:microsoft.com/office/officeart/2005/8/layout/chart3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3C4709-A635-984D-88CC-6975E1E07F7C}" type="doc">
      <dgm:prSet loTypeId="urn:microsoft.com/office/officeart/2005/8/layout/chart3" loCatId="" qsTypeId="urn:microsoft.com/office/officeart/2005/8/quickstyle/simple1" qsCatId="simple" csTypeId="urn:microsoft.com/office/officeart/2005/8/colors/colorful5" csCatId="colorful" phldr="1"/>
      <dgm:spPr/>
    </dgm:pt>
    <dgm:pt modelId="{6A6D5EA2-AAE8-8D44-ADE3-ACF24CABDC69}" type="pres">
      <dgm:prSet presAssocID="{193C4709-A635-984D-88CC-6975E1E07F7C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A8A398E5-BEE5-BA41-A6CE-2D136E9A8762}" type="presOf" srcId="{193C4709-A635-984D-88CC-6975E1E07F7C}" destId="{6A6D5EA2-AAE8-8D44-ADE3-ACF24CABDC69}" srcOrd="0" destOrd="0" presId="urn:microsoft.com/office/officeart/2005/8/layout/chart3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3C4709-A635-984D-88CC-6975E1E07F7C}" type="doc">
      <dgm:prSet loTypeId="urn:microsoft.com/office/officeart/2005/8/layout/chart3" loCatId="" qsTypeId="urn:microsoft.com/office/officeart/2005/8/quickstyle/simple1" qsCatId="simple" csTypeId="urn:microsoft.com/office/officeart/2005/8/colors/colorful5" csCatId="colorful" phldr="1"/>
      <dgm:spPr/>
    </dgm:pt>
    <dgm:pt modelId="{6A6D5EA2-AAE8-8D44-ADE3-ACF24CABDC69}" type="pres">
      <dgm:prSet presAssocID="{193C4709-A635-984D-88CC-6975E1E07F7C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A8A398E5-BEE5-BA41-A6CE-2D136E9A8762}" type="presOf" srcId="{193C4709-A635-984D-88CC-6975E1E07F7C}" destId="{6A6D5EA2-AAE8-8D44-ADE3-ACF24CABDC69}" srcOrd="0" destOrd="0" presId="urn:microsoft.com/office/officeart/2005/8/layout/chart3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EB8C8C-74FF-8143-A0FA-81B49547E4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17B0A5-7825-9A42-B7F3-1301A161B0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8D396-07A9-764B-A9F0-B1F83CB469C1}" type="datetimeFigureOut">
              <a:rPr lang="en-US" smtClean="0"/>
              <a:t>2/4/22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D19621-9297-9644-9E11-C57E6CFEE6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522E3-BD32-BF41-AF3F-FA27E1B01F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AAAED-E5EB-0D4B-992F-05E282F61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17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FEDE2-AE67-441A-9C43-4C8BD6F5637B}" type="datetimeFigureOut">
              <a:rPr lang="en-US" smtClean="0"/>
              <a:t>2/4/22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1B00A-6659-47AF-907C-66BF12FC7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72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4F2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F379-23D4-8F46-B014-F18E74EAB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3321" y="2520683"/>
            <a:ext cx="6663814" cy="1369628"/>
          </a:xfrm>
        </p:spPr>
        <p:txBody>
          <a:bodyPr anchor="b">
            <a:noAutofit/>
          </a:bodyPr>
          <a:lstStyle>
            <a:lvl1pPr algn="l">
              <a:defRPr sz="45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FBBF39-04B2-CA48-B611-B7D7ED5A84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73321" y="4075146"/>
            <a:ext cx="6663814" cy="438621"/>
          </a:xfrm>
        </p:spPr>
        <p:txBody>
          <a:bodyPr>
            <a:normAutofit/>
          </a:bodyPr>
          <a:lstStyle>
            <a:lvl1pPr marL="0" indent="0" algn="l">
              <a:buNone/>
              <a:defRPr sz="1600" b="1" i="0" spc="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903545-E2BB-8545-A3FC-7F082E8FB2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0547" y="2520683"/>
            <a:ext cx="1795008" cy="18166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2D27FC-0ABE-394C-B734-762CBDED703F}"/>
              </a:ext>
            </a:extLst>
          </p:cNvPr>
          <p:cNvCxnSpPr>
            <a:cxnSpLocks/>
          </p:cNvCxnSpPr>
          <p:nvPr userDrawn="1"/>
        </p:nvCxnSpPr>
        <p:spPr>
          <a:xfrm>
            <a:off x="3452351" y="2520683"/>
            <a:ext cx="0" cy="188263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45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CEA0E46D-68C7-EA49-972B-4B5E0D36BC2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666009" y="0"/>
            <a:ext cx="4525991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90B6A0-330D-4E4D-8ABA-4C0207E82D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7645" y="4792443"/>
            <a:ext cx="6079068" cy="34903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 i="0" spc="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HERE TO EDIT SUBTITLE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BC81490-6A4C-F94F-B598-F247C24BD2E7}"/>
              </a:ext>
            </a:extLst>
          </p:cNvPr>
          <p:cNvSpPr txBox="1">
            <a:spLocks/>
          </p:cNvSpPr>
          <p:nvPr userDrawn="1"/>
        </p:nvSpPr>
        <p:spPr>
          <a:xfrm>
            <a:off x="533093" y="6368750"/>
            <a:ext cx="448763" cy="1655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4F2D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3EBD3-1EF8-AD4F-BAF6-F70C65CCC0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9BFBA1AE-EDAB-5B49-A9E6-62A418649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58A23A-1750-C64C-B3F0-4272F0EE4192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F3D013E8-6651-3948-B6F5-D5998FFA8C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CE2A11C9-EBD4-6448-AB82-93995A4F0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645" y="3161194"/>
            <a:ext cx="6663814" cy="1369628"/>
          </a:xfrm>
        </p:spPr>
        <p:txBody>
          <a:bodyPr anchor="b">
            <a:noAutofit/>
          </a:bodyPr>
          <a:lstStyle>
            <a:lvl1pPr algn="l">
              <a:defRPr sz="45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3254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29A64-8A2A-B541-BFC1-DFE6F955E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3" y="1450571"/>
            <a:ext cx="10820707" cy="4384854"/>
          </a:xfrm>
        </p:spPr>
        <p:txBody>
          <a:bodyPr anchor="ctr"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buClr>
                <a:schemeClr val="tx1"/>
              </a:buClr>
              <a:defRPr/>
            </a:lvl2pPr>
            <a:lvl3pPr>
              <a:spcAft>
                <a:spcPts val="1200"/>
              </a:spcAft>
              <a:buClr>
                <a:schemeClr val="tx1"/>
              </a:buClr>
              <a:defRPr/>
            </a:lvl3pPr>
            <a:lvl4pPr>
              <a:spcAft>
                <a:spcPts val="1200"/>
              </a:spcAft>
              <a:buClr>
                <a:schemeClr val="tx1"/>
              </a:buClr>
              <a:defRPr/>
            </a:lvl4pPr>
            <a:lvl5pPr>
              <a:spcAft>
                <a:spcPts val="1200"/>
              </a:spcAft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DB8A6-84F7-A643-AF30-65E2586B0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FD6EC29-9A23-0D4A-BE61-703D0922A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94" y="464610"/>
            <a:ext cx="10515600" cy="62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B492F05-B125-6F4E-9A69-D7959FC23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2A1DB2-E781-464F-B282-575B8AAE0D85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F92F528-BF80-6A43-9AB7-60310C3955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7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53EC0-B75A-3C42-8697-409F45A2D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16614"/>
            <a:ext cx="10515600" cy="2852737"/>
          </a:xfrm>
        </p:spPr>
        <p:txBody>
          <a:bodyPr anchor="b">
            <a:normAutofit/>
          </a:bodyPr>
          <a:lstStyle>
            <a:lvl1pPr>
              <a:defRPr sz="5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0E61E0-1345-BA46-8A07-B127CAB83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25829"/>
            <a:ext cx="10515600" cy="584527"/>
          </a:xfrm>
        </p:spPr>
        <p:txBody>
          <a:bodyPr/>
          <a:lstStyle>
            <a:lvl1pPr marL="0" indent="0">
              <a:buNone/>
              <a:defRPr sz="2400" b="1" cap="all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AEB16-9681-444A-B220-096CEAF1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A04B4A-1586-CF4D-B09F-4C427A90C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87622-5CEE-5B42-A574-06518095D548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AEFE9B9-B4AB-A04A-AA08-1BD37D0E18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91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4D18B-FBD5-0448-9D63-982BB1258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35845"/>
            <a:ext cx="4969476" cy="48827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BA41A-24D9-B844-9865-477590D23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324" y="1035845"/>
            <a:ext cx="4969476" cy="48827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2B45B-2494-834B-B876-DE3D55313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F1AA71-061C-E04F-8907-EAD50EB0CDB2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035805"/>
            <a:ext cx="0" cy="488323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95FF665A-D800-F449-96DE-CFB576C68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036"/>
            <a:ext cx="10515600" cy="46878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44D1533-9155-1C4A-954E-DAE904447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CAEE1F-A474-6C4E-88D3-9EDF53C60FC6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D3EB843-D1AD-8041-BB93-78AA1D17A6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20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88BCC-12DA-1646-97F5-31DE965AA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039273"/>
            <a:ext cx="5062624" cy="559786"/>
          </a:xfrm>
        </p:spPr>
        <p:txBody>
          <a:bodyPr anchor="b">
            <a:noAutofit/>
          </a:bodyPr>
          <a:lstStyle>
            <a:lvl1pPr marL="0" indent="0" algn="l">
              <a:buNone/>
              <a:defRPr sz="2000" b="1" cap="all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1E175-9515-D147-BD39-CD7688F61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793515"/>
            <a:ext cx="5062624" cy="408579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8DFB8E-D116-6A49-950D-8A2216F20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9588" y="1039273"/>
            <a:ext cx="5065800" cy="55978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 cap="all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48F8C2-37F6-B34E-AD58-7E1EB0F576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9588" y="1793515"/>
            <a:ext cx="5065799" cy="408579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C785BA-BD62-CC44-B92D-CE498B6E6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C907F2-1402-D445-8427-6A8453296D46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039273"/>
            <a:ext cx="0" cy="4995614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01E4046D-70AE-7548-BD7B-AC8B63AA4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036"/>
            <a:ext cx="10515600" cy="46878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447FDBD-B1AF-0D47-A586-23BC38E77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9206BE-FFBA-0345-BDE2-D4EE5C5DEC9B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81FFFD0-1AA0-BA4E-A261-3CB95030E1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6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6F2F4B-6468-5A4C-9FF4-526B824CF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45C41A-82A9-E643-BBA6-E0E2F777C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036"/>
            <a:ext cx="10515600" cy="46878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E557BCE-662C-E24B-986D-AABFD0792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88F27D-E264-024E-B610-93EB87D65473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795B6E9-2E01-7F4D-AA0C-A89D4F77FB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34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03BDE-6FC3-E646-B72D-8CA6F29BD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9ACBC-72AC-0449-9601-146A4B5C3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9770B7-6AC1-FD47-911A-E379C22117A6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AA41C2D-5267-9D43-B01C-42E8B759CB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1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7801B-6523-5242-931D-79811C039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721AD-FCBD-384F-AD9C-6DCCDF10E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47C42-6243-C441-8C68-72816B9F7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9654"/>
            <a:ext cx="3932237" cy="33093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C9AD0-D661-3542-88EB-91CE12BD1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F5D5ED-C5CD-844A-A47D-4B5E039B5B22}"/>
              </a:ext>
            </a:extLst>
          </p:cNvPr>
          <p:cNvCxnSpPr>
            <a:cxnSpLocks/>
          </p:cNvCxnSpPr>
          <p:nvPr userDrawn="1"/>
        </p:nvCxnSpPr>
        <p:spPr>
          <a:xfrm>
            <a:off x="4983892" y="457200"/>
            <a:ext cx="0" cy="5411788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E275B44-741A-F54E-A023-C94BA21903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F79D63-F40F-EA49-A33A-55B5EA56B71F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2BC2D3C-4E37-ED44-A694-E91FAC22B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7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666C0F-FC19-4144-BE67-EAC612380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EA64546-94D8-424F-9ABC-B3BDDBEC4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6BA18E-8E3A-134D-B37C-899ED9246A50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F2A362B-5A5E-0E44-BC0C-D187D7F03B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126CCD5F-3403-134A-B9A8-372469055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6036"/>
            <a:ext cx="10515600" cy="468781"/>
          </a:xfrm>
        </p:spPr>
        <p:txBody>
          <a:bodyPr>
            <a:normAutofit fontScale="90000"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8B271B5E-AA22-7A4F-85D0-CF581ECE6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188245"/>
            <a:ext cx="4969476" cy="4882790"/>
          </a:xfrm>
        </p:spPr>
        <p:txBody>
          <a:bodyPr anchor="t">
            <a:norm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Integer in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sed </a:t>
            </a:r>
            <a:r>
              <a:rPr lang="en-US" dirty="0" err="1"/>
              <a:t>sem</a:t>
            </a:r>
            <a:r>
              <a:rPr lang="en-US" dirty="0"/>
              <a:t> non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.</a:t>
            </a:r>
          </a:p>
          <a:p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sed, </a:t>
            </a:r>
            <a:r>
              <a:rPr lang="en-US" dirty="0" err="1"/>
              <a:t>rhoncus</a:t>
            </a:r>
            <a:r>
              <a:rPr lang="en-US" dirty="0"/>
              <a:t> libero.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6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3F78B-B218-934F-94AF-97E7512C6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94" y="346483"/>
            <a:ext cx="10515600" cy="62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D657B-AF82-E541-8539-ABA2C0D47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094" y="1242397"/>
            <a:ext cx="10515600" cy="4441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65B7-8FE5-C14C-912F-BEE1D07C5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093" y="6368750"/>
            <a:ext cx="448763" cy="1655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4F2D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23EBD3-1EF8-AD4F-BAF6-F70C65CCC09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F854DD-D131-AB42-8FEC-09677D60F659}"/>
              </a:ext>
            </a:extLst>
          </p:cNvPr>
          <p:cNvCxnSpPr>
            <a:cxnSpLocks/>
          </p:cNvCxnSpPr>
          <p:nvPr userDrawn="1"/>
        </p:nvCxnSpPr>
        <p:spPr>
          <a:xfrm>
            <a:off x="533094" y="6220426"/>
            <a:ext cx="10485014" cy="0"/>
          </a:xfrm>
          <a:prstGeom prst="line">
            <a:avLst/>
          </a:prstGeom>
          <a:ln w="25400">
            <a:solidFill>
              <a:srgbClr val="4F2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70D0D6D5-E8A7-5A43-9CDF-95B887C78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8568" y="6368750"/>
            <a:ext cx="6623222" cy="165572"/>
          </a:xfrm>
          <a:prstGeom prst="rect">
            <a:avLst/>
          </a:prstGeom>
        </p:spPr>
        <p:txBody>
          <a:bodyPr anchor="ctr"/>
          <a:lstStyle>
            <a:lvl1pPr>
              <a:defRPr sz="11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5BA4F-0AEF-8048-86DA-D335A1D6DE5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134820" y="5869059"/>
            <a:ext cx="780240" cy="7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3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all" spc="120" baseline="0">
          <a:solidFill>
            <a:srgbClr val="4F2D7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2400"/>
        </a:spcAft>
        <a:buFont typeface="Arial" panose="020B0604020202020204" pitchFamily="34" charset="0"/>
        <a:buChar char="•"/>
        <a:defRPr sz="2200" b="0" i="0" kern="1200">
          <a:solidFill>
            <a:srgbClr val="4F2D7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2400"/>
        </a:spcAft>
        <a:buFont typeface="Arial" panose="020B0604020202020204" pitchFamily="34" charset="0"/>
        <a:buChar char="•"/>
        <a:defRPr sz="2000" b="0" i="0" kern="1200">
          <a:solidFill>
            <a:schemeClr val="bg1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2400"/>
        </a:spcAft>
        <a:buFont typeface="Arial" panose="020B0604020202020204" pitchFamily="34" charset="0"/>
        <a:buChar char="•"/>
        <a:defRPr sz="18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2400"/>
        </a:spcAft>
        <a:buFont typeface="Arial" panose="020B0604020202020204" pitchFamily="34" charset="0"/>
        <a:buChar char="•"/>
        <a:defRPr sz="16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2400"/>
        </a:spcAft>
        <a:buFont typeface="Arial" panose="020B0604020202020204" pitchFamily="34" charset="0"/>
        <a:buChar char="•"/>
        <a:defRPr sz="1600" b="0" i="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loydrichmond.com/omea2022" TargetMode="External"/><Relationship Id="rId2" Type="http://schemas.openxmlformats.org/officeDocument/2006/relationships/hyperlink" Target="mailto:crichmond@Tarleton.edu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tarleton.edu/finearts/music/" TargetMode="External"/><Relationship Id="rId4" Type="http://schemas.openxmlformats.org/officeDocument/2006/relationships/hyperlink" Target="http://floydrichmond.com/tmea202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loydrichmond.com/omea2022" TargetMode="External"/><Relationship Id="rId2" Type="http://schemas.openxmlformats.org/officeDocument/2006/relationships/hyperlink" Target="mailto:crichmond@Tarleton.edu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tarleton.edu/finearts/music/" TargetMode="External"/><Relationship Id="rId4" Type="http://schemas.openxmlformats.org/officeDocument/2006/relationships/hyperlink" Target="http://floydrichmond.com/tmea202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tiff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floydrichmond.com/omea2022" TargetMode="External"/><Relationship Id="rId2" Type="http://schemas.openxmlformats.org/officeDocument/2006/relationships/hyperlink" Target="mailto:crichmond@Tarleton.edu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tarleton.edu/finearts/music/" TargetMode="External"/><Relationship Id="rId4" Type="http://schemas.openxmlformats.org/officeDocument/2006/relationships/hyperlink" Target="http://floydrichmond.com/tmea2020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floydrichmond.com/omea2022" TargetMode="External"/><Relationship Id="rId2" Type="http://schemas.openxmlformats.org/officeDocument/2006/relationships/hyperlink" Target="mailto:crichmond@Tarleton.edu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tarleton.edu/finearts/music/" TargetMode="External"/><Relationship Id="rId4" Type="http://schemas.openxmlformats.org/officeDocument/2006/relationships/hyperlink" Target="http://floydrichmond.com/tmea2020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09CA5B-C260-334B-ABCB-C44C145A052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098568" y="6368750"/>
            <a:ext cx="6623222" cy="165572"/>
          </a:xfrm>
        </p:spPr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F6F555-0BFC-C14F-9793-C35C81B6A53E}"/>
              </a:ext>
            </a:extLst>
          </p:cNvPr>
          <p:cNvSpPr txBox="1">
            <a:spLocks/>
          </p:cNvSpPr>
          <p:nvPr/>
        </p:nvSpPr>
        <p:spPr>
          <a:xfrm>
            <a:off x="4121030" y="464610"/>
            <a:ext cx="6927663" cy="6294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cap="all" spc="12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6600" dirty="0"/>
              <a:t>GarageBand: Beyond The Basics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D89681-EBC6-A64E-BBA7-5504D2AD6D96}"/>
              </a:ext>
            </a:extLst>
          </p:cNvPr>
          <p:cNvSpPr txBox="1">
            <a:spLocks/>
          </p:cNvSpPr>
          <p:nvPr/>
        </p:nvSpPr>
        <p:spPr>
          <a:xfrm>
            <a:off x="4172377" y="1417631"/>
            <a:ext cx="6674569" cy="1735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1" i="0" kern="1200" spc="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kern="0" dirty="0">
                <a:solidFill>
                  <a:schemeClr val="bg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Dr. C. Floyd Richmond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kern="0" dirty="0">
                <a:solidFill>
                  <a:schemeClr val="bg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Tarleton State University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u="sng" kern="0" dirty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  <a:hlinkClick r:id="rId2"/>
              </a:rPr>
              <a:t>crichmond@tarleton.edu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3C1F01-1E08-F949-9520-E0C750A210B5}"/>
              </a:ext>
            </a:extLst>
          </p:cNvPr>
          <p:cNvSpPr txBox="1">
            <a:spLocks/>
          </p:cNvSpPr>
          <p:nvPr/>
        </p:nvSpPr>
        <p:spPr>
          <a:xfrm>
            <a:off x="4247576" y="3539131"/>
            <a:ext cx="6674569" cy="282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Ohio Music Educators Conference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Cleveland, Ohio 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9:30pm, February 4, 2022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endParaRPr lang="en-US" sz="2400" dirty="0">
              <a:solidFill>
                <a:schemeClr val="bg1"/>
              </a:solidFill>
              <a:effectLst>
                <a:outerShdw blurRad="17272" dist="17272" dir="13500000" rotWithShape="0">
                  <a:srgbClr val="424242">
                    <a:alpha val="50000"/>
                  </a:srgbClr>
                </a:outerShdw>
              </a:effectLst>
            </a:endParaRP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u="sng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  <a:hlinkClick r:id="rId3"/>
              </a:rPr>
              <a:t>https://floydrichmond.com/omea2022</a:t>
            </a:r>
            <a:endParaRPr lang="en-US" sz="2400" u="sng" dirty="0">
              <a:effectLst>
                <a:outerShdw blurRad="17272" dist="17272" dir="13500000" rotWithShape="0">
                  <a:srgbClr val="424242">
                    <a:alpha val="50000"/>
                  </a:srgbClr>
                </a:outerShdw>
              </a:effectLst>
              <a:hlinkClick r:id="rId4"/>
            </a:endParaRP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u="sng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  <a:hlinkClick r:id="rId5"/>
              </a:rPr>
              <a:t>https://www.tarleton.edu/finearts/music/</a:t>
            </a:r>
          </a:p>
        </p:txBody>
      </p:sp>
    </p:spTree>
    <p:extLst>
      <p:ext uri="{BB962C8B-B14F-4D97-AF65-F5344CB8AC3E}">
        <p14:creationId xmlns:p14="http://schemas.microsoft.com/office/powerpoint/2010/main" val="4188020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8EB20-F225-A340-9070-0C665D78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49D0E8-6A38-1D46-9C10-DA1D826A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/>
              <a:t>Tarleton State University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71061-2D12-7F4F-B05A-EB4428EF3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6AC0D578-11F7-BD40-826E-A6A9088BE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188245"/>
            <a:ext cx="4969476" cy="4284903"/>
          </a:xfrm>
        </p:spPr>
        <p:txBody>
          <a:bodyPr anchor="ctr">
            <a:normAutofit/>
          </a:bodyPr>
          <a:lstStyle/>
          <a:p>
            <a:r>
              <a:rPr lang="en-US" sz="2800" dirty="0"/>
              <a:t>Texas A&amp;M University </a:t>
            </a:r>
          </a:p>
          <a:p>
            <a:r>
              <a:rPr lang="en-US" sz="2800" dirty="0"/>
              <a:t>System Founding Member</a:t>
            </a:r>
            <a:endParaRPr lang="en-US" sz="2400" dirty="0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87DED611-C13F-D642-B764-6E9D4B409EE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60467156"/>
              </p:ext>
            </p:extLst>
          </p:nvPr>
        </p:nvGraphicFramePr>
        <p:xfrm>
          <a:off x="6537325" y="2582431"/>
          <a:ext cx="4968875" cy="1693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1476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8EB20-F225-A340-9070-0C665D78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49D0E8-6A38-1D46-9C10-DA1D826A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/>
              <a:t>Tarleton State University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71061-2D12-7F4F-B05A-EB4428EF3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6AC0D578-11F7-BD40-826E-A6A9088BE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188245"/>
            <a:ext cx="4969476" cy="488279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Dr. James Hurley, President</a:t>
            </a:r>
          </a:p>
          <a:p>
            <a:r>
              <a:rPr lang="en-US" sz="2400" dirty="0"/>
              <a:t>John Tarleton, Founder</a:t>
            </a:r>
            <a:endParaRPr lang="en-US" dirty="0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87DED611-C13F-D642-B764-6E9D4B409EE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03418028"/>
              </p:ext>
            </p:extLst>
          </p:nvPr>
        </p:nvGraphicFramePr>
        <p:xfrm>
          <a:off x="6537325" y="1740770"/>
          <a:ext cx="4968875" cy="3376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2057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8EB20-F225-A340-9070-0C665D78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49D0E8-6A38-1D46-9C10-DA1D826A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/>
              <a:t>Tarleton State University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71061-2D12-7F4F-B05A-EB4428EF3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6AC0D578-11F7-BD40-826E-A6A9088BE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188245"/>
            <a:ext cx="4969476" cy="4351164"/>
          </a:xfrm>
        </p:spPr>
        <p:txBody>
          <a:bodyPr anchor="ctr">
            <a:normAutofit/>
          </a:bodyPr>
          <a:lstStyle/>
          <a:p>
            <a:r>
              <a:rPr lang="en-US" sz="3600" dirty="0"/>
              <a:t>Concert Ensembles</a:t>
            </a: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87DED611-C13F-D642-B764-6E9D4B409EE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71215201"/>
              </p:ext>
            </p:extLst>
          </p:nvPr>
        </p:nvGraphicFramePr>
        <p:xfrm>
          <a:off x="6537325" y="1740770"/>
          <a:ext cx="4968875" cy="3376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532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8EB20-F225-A340-9070-0C665D78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49D0E8-6A38-1D46-9C10-DA1D826A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/>
              <a:t>Tarleton State University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71061-2D12-7F4F-B05A-EB4428EF3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6AC0D578-11F7-BD40-826E-A6A9088BE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188245"/>
            <a:ext cx="4969476" cy="4351164"/>
          </a:xfrm>
        </p:spPr>
        <p:txBody>
          <a:bodyPr anchor="ctr"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Bachelor of Arts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400" dirty="0"/>
              <a:t>General Music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400" dirty="0"/>
              <a:t>Music Business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400" dirty="0"/>
              <a:t>Jazz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400" dirty="0"/>
              <a:t>Musical Theater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3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Bachelor of Music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400" dirty="0"/>
              <a:t>Music Education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400" dirty="0"/>
              <a:t>Performance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3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Masters of Music Education</a:t>
            </a: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87DED611-C13F-D642-B764-6E9D4B409EE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537325" y="1740770"/>
          <a:ext cx="4968875" cy="3376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048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8EB20-F225-A340-9070-0C665D78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49D0E8-6A38-1D46-9C10-DA1D826A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/>
              <a:t>Tarleton State University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71061-2D12-7F4F-B05A-EB4428EF3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6AC0D578-11F7-BD40-826E-A6A9088BE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188245"/>
            <a:ext cx="4969476" cy="4351164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000" dirty="0"/>
              <a:t>Masters of Music Education</a:t>
            </a:r>
            <a:endParaRPr lang="en-US" sz="3600" dirty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600" dirty="0"/>
              <a:t>Entirely online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600" dirty="0"/>
              <a:t>Work at your Convenience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600" dirty="0"/>
              <a:t>8-week Classes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600" dirty="0"/>
              <a:t>Starting in March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600" dirty="0"/>
              <a:t>Technology in the Music Classroom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600" dirty="0"/>
              <a:t>Research</a:t>
            </a: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87DED611-C13F-D642-B764-6E9D4B409EE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537325" y="1740770"/>
          <a:ext cx="4968875" cy="3376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451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09CA5B-C260-334B-ABCB-C44C145A052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098568" y="6368750"/>
            <a:ext cx="6623222" cy="165572"/>
          </a:xfrm>
        </p:spPr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F6F555-0BFC-C14F-9793-C35C81B6A53E}"/>
              </a:ext>
            </a:extLst>
          </p:cNvPr>
          <p:cNvSpPr txBox="1">
            <a:spLocks/>
          </p:cNvSpPr>
          <p:nvPr/>
        </p:nvSpPr>
        <p:spPr>
          <a:xfrm>
            <a:off x="4121030" y="464610"/>
            <a:ext cx="6927663" cy="6294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cap="all" spc="12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6600" dirty="0"/>
              <a:t>GarageBand: Beyond The Basics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D89681-EBC6-A64E-BBA7-5504D2AD6D96}"/>
              </a:ext>
            </a:extLst>
          </p:cNvPr>
          <p:cNvSpPr txBox="1">
            <a:spLocks/>
          </p:cNvSpPr>
          <p:nvPr/>
        </p:nvSpPr>
        <p:spPr>
          <a:xfrm>
            <a:off x="4172377" y="1417631"/>
            <a:ext cx="6674569" cy="1735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1" i="0" kern="1200" spc="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kern="0" dirty="0">
                <a:solidFill>
                  <a:schemeClr val="bg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Dr. C. Floyd Richmond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kern="0" dirty="0">
                <a:solidFill>
                  <a:schemeClr val="bg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Tarleton State University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u="sng" kern="0" dirty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  <a:hlinkClick r:id="rId2"/>
              </a:rPr>
              <a:t>crichmond@tarleton.edu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3C1F01-1E08-F949-9520-E0C750A210B5}"/>
              </a:ext>
            </a:extLst>
          </p:cNvPr>
          <p:cNvSpPr txBox="1">
            <a:spLocks/>
          </p:cNvSpPr>
          <p:nvPr/>
        </p:nvSpPr>
        <p:spPr>
          <a:xfrm>
            <a:off x="4247576" y="3539131"/>
            <a:ext cx="6674569" cy="282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Ohio Music Educators Conference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Cleveland, Ohio 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9:30pm, February 4, 2022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endParaRPr lang="en-US" sz="2400" dirty="0">
              <a:solidFill>
                <a:schemeClr val="bg1"/>
              </a:solidFill>
              <a:effectLst>
                <a:outerShdw blurRad="17272" dist="17272" dir="13500000" rotWithShape="0">
                  <a:srgbClr val="424242">
                    <a:alpha val="50000"/>
                  </a:srgbClr>
                </a:outerShdw>
              </a:effectLst>
            </a:endParaRP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u="sng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  <a:hlinkClick r:id="rId3"/>
              </a:rPr>
              <a:t>https://floydrichmond.com/omea2022</a:t>
            </a:r>
            <a:endParaRPr lang="en-US" sz="2400" u="sng" dirty="0">
              <a:effectLst>
                <a:outerShdw blurRad="17272" dist="17272" dir="13500000" rotWithShape="0">
                  <a:srgbClr val="424242">
                    <a:alpha val="50000"/>
                  </a:srgbClr>
                </a:outerShdw>
              </a:effectLst>
              <a:hlinkClick r:id="rId4"/>
            </a:endParaRP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u="sng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  <a:hlinkClick r:id="rId5"/>
              </a:rPr>
              <a:t>https://www.tarleton.edu/finearts/music/</a:t>
            </a:r>
          </a:p>
        </p:txBody>
      </p:sp>
    </p:spTree>
    <p:extLst>
      <p:ext uri="{BB962C8B-B14F-4D97-AF65-F5344CB8AC3E}">
        <p14:creationId xmlns:p14="http://schemas.microsoft.com/office/powerpoint/2010/main" val="3972594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GarageBand: Beyond 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6913576" cy="455909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Learning Music With GarageBand 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on the iPad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endParaRPr lang="en-US" sz="3200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8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Over Forty Lesson Plans with Resources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8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Detailed Pictures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5652E1-72BA-194D-B513-D5B185DA1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362" y="1782347"/>
            <a:ext cx="3072419" cy="408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072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GarageBand: Beyond 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6913576" cy="4559098"/>
          </a:xfrm>
        </p:spPr>
        <p:txBody>
          <a:bodyPr numCol="2"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At the Beach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Doo Wop Triplets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Doo Wop Guitar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 err="1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Feelin</a:t>
            </a: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’ Great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Better Now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Something in My Eye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Like a Ballerina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I Just Want to Dance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Hip Hop Dance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American Techno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Old Gray Goose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Sakura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Cuban Song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La Bamba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Dueling Yankee Doodle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Country Dogs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 err="1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Darlin’t</a:t>
            </a: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 It’s Too Cold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Clap Your Hands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Celebration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endParaRPr lang="en-US" sz="3200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5652E1-72BA-194D-B513-D5B185DA1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362" y="1782347"/>
            <a:ext cx="3072419" cy="408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779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600" dirty="0"/>
              <a:t>Why Use GarageBand?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0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Simple interface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0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Hidden power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0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Integrates well with other </a:t>
            </a:r>
            <a:r>
              <a:rPr lang="en-US" sz="3000" kern="0" dirty="0" err="1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iApps</a:t>
            </a:r>
            <a:r>
              <a:rPr lang="en-US" sz="30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 (iMovie, iTunes, etc.)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0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Free (for Mac or iOS users – </a:t>
            </a:r>
            <a:r>
              <a:rPr lang="en-US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no Windows or Android Version</a:t>
            </a:r>
            <a:r>
              <a:rPr lang="en-US" sz="30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4798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GarageBand’s Basic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Looping – comparatively powerful!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Recording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4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MIDI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4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Audio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Editing </a:t>
            </a:r>
            <a:r>
              <a:rPr lang="en-US" sz="28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(Copy, Paste, Reverb, EQ, Compression)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endParaRPr lang="en-US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</p:txBody>
      </p:sp>
    </p:spTree>
    <p:extLst>
      <p:ext uri="{BB962C8B-B14F-4D97-AF65-F5344CB8AC3E}">
        <p14:creationId xmlns:p14="http://schemas.microsoft.com/office/powerpoint/2010/main" val="1024905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Looping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Strong search options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Use consistent or compatible styles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Add melodies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Edit MIDI loops to match chords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Cut and combine pieces from audio loops for use</a:t>
            </a:r>
          </a:p>
        </p:txBody>
      </p:sp>
    </p:spTree>
    <p:extLst>
      <p:ext uri="{BB962C8B-B14F-4D97-AF65-F5344CB8AC3E}">
        <p14:creationId xmlns:p14="http://schemas.microsoft.com/office/powerpoint/2010/main" val="434165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Chords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Edit MIDI loops to match chords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Use GarageBand for iOS to enter chords using touch screen</a:t>
            </a:r>
          </a:p>
        </p:txBody>
      </p:sp>
    </p:spTree>
    <p:extLst>
      <p:ext uri="{BB962C8B-B14F-4D97-AF65-F5344CB8AC3E}">
        <p14:creationId xmlns:p14="http://schemas.microsoft.com/office/powerpoint/2010/main" val="864536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GarageBand’s Basic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Recording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4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MIDI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4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Audio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endParaRPr lang="en-US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</p:txBody>
      </p:sp>
    </p:spTree>
    <p:extLst>
      <p:ext uri="{BB962C8B-B14F-4D97-AF65-F5344CB8AC3E}">
        <p14:creationId xmlns:p14="http://schemas.microsoft.com/office/powerpoint/2010/main" val="3857481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Recording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Basic: One Pass Recording 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Advanced; Multi-Track Recording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endParaRPr lang="en-US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</p:txBody>
      </p:sp>
    </p:spTree>
    <p:extLst>
      <p:ext uri="{BB962C8B-B14F-4D97-AF65-F5344CB8AC3E}">
        <p14:creationId xmlns:p14="http://schemas.microsoft.com/office/powerpoint/2010/main" val="3687654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Making GarageBand More Powerful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135" y="1311615"/>
            <a:ext cx="5863619" cy="2704331"/>
          </a:xfrm>
        </p:spPr>
        <p:txBody>
          <a:bodyPr>
            <a:normAutofit/>
          </a:bodyPr>
          <a:lstStyle/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8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Add a professional microphone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8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Add an audio interface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8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Add a MIDI keyboard</a:t>
            </a:r>
          </a:p>
        </p:txBody>
      </p:sp>
      <p:pic>
        <p:nvPicPr>
          <p:cNvPr id="4" name="Picture 2" descr="Photo of Audio-Technica AT2020USB+ Cardioid Condenser USB Microphone">
            <a:extLst>
              <a:ext uri="{FF2B5EF4-FFF2-40B4-BE49-F238E27FC236}">
                <a16:creationId xmlns:a16="http://schemas.microsoft.com/office/drawing/2014/main" id="{04122D84-F052-A844-A4BC-C06E52D3F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12" y="1434228"/>
            <a:ext cx="1770865" cy="177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hoto of Shure MV7 USB Podcast Microphone - Black">
            <a:extLst>
              <a:ext uri="{FF2B5EF4-FFF2-40B4-BE49-F238E27FC236}">
                <a16:creationId xmlns:a16="http://schemas.microsoft.com/office/drawing/2014/main" id="{4AE77546-6AD3-2C45-BA35-CD052CD48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753" y="1333415"/>
            <a:ext cx="1770865" cy="177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hoto of Blue Microphones Yeti Multi-pattern USB Condenser Microphone - Blackout">
            <a:extLst>
              <a:ext uri="{FF2B5EF4-FFF2-40B4-BE49-F238E27FC236}">
                <a16:creationId xmlns:a16="http://schemas.microsoft.com/office/drawing/2014/main" id="{AB3EA42F-A3B6-1343-96B4-B56FD52B5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618" y="2835614"/>
            <a:ext cx="1770865" cy="177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DFFEA2-6E79-704B-B769-B986268A8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538339"/>
            <a:ext cx="4952694" cy="1612505"/>
          </a:xfrm>
          <a:prstGeom prst="rect">
            <a:avLst/>
          </a:prstGeom>
        </p:spPr>
      </p:pic>
      <p:pic>
        <p:nvPicPr>
          <p:cNvPr id="8" name="Picture 10" descr="Photo of Focusrite Scarlett 2i2 and Rode NT1A Recording Package">
            <a:extLst>
              <a:ext uri="{FF2B5EF4-FFF2-40B4-BE49-F238E27FC236}">
                <a16:creationId xmlns:a16="http://schemas.microsoft.com/office/drawing/2014/main" id="{DB8219C6-BE48-E54F-9ACA-8E4C3E99C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664" y="3919152"/>
            <a:ext cx="2137719" cy="213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099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Effects for Audio Tracks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2" y="1484243"/>
            <a:ext cx="10323512" cy="4386470"/>
          </a:xfrm>
        </p:spPr>
        <p:txBody>
          <a:bodyPr numCol="2"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b="1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Basic Effects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audio track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Library button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from presets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b="1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More Basic Effects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Controls button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Adjust those available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b="1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Advanced Effects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Close Library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Controls button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slots to add effects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added effect to edit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endParaRPr lang="en-US" sz="3200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endParaRPr lang="en-US" sz="3200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</p:txBody>
      </p:sp>
    </p:spTree>
    <p:extLst>
      <p:ext uri="{BB962C8B-B14F-4D97-AF65-F5344CB8AC3E}">
        <p14:creationId xmlns:p14="http://schemas.microsoft.com/office/powerpoint/2010/main" val="3998085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Automations (MIDI or Audio)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track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on automations </a:t>
            </a:r>
            <a:r>
              <a:rPr lang="en-US" sz="28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(Type A, or click automation button)</a:t>
            </a:r>
            <a:endParaRPr lang="en-US" sz="3200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desired automation from popup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0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Volume, pan, etc.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Command-click to insert automation points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endParaRPr lang="en-US" sz="3200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</p:txBody>
      </p:sp>
    </p:spTree>
    <p:extLst>
      <p:ext uri="{BB962C8B-B14F-4D97-AF65-F5344CB8AC3E}">
        <p14:creationId xmlns:p14="http://schemas.microsoft.com/office/powerpoint/2010/main" val="2902746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Additional MIDI Automations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MIDI tracks only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Edit track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regions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on automations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pitch bend from popup</a:t>
            </a:r>
          </a:p>
        </p:txBody>
      </p:sp>
    </p:spTree>
    <p:extLst>
      <p:ext uri="{BB962C8B-B14F-4D97-AF65-F5344CB8AC3E}">
        <p14:creationId xmlns:p14="http://schemas.microsoft.com/office/powerpoint/2010/main" val="3654574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Additional MIDI Automations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Volume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Modulation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Expression 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Sustain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Note Velocity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Pitch Bend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6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Etc.</a:t>
            </a:r>
            <a:endParaRPr lang="en-US" sz="3200" kern="0" dirty="0">
              <a:solidFill>
                <a:schemeClr val="tx1"/>
              </a:solidFill>
              <a:effectLst>
                <a:outerShdw blurRad="25400" dist="25400" dir="13500000" rotWithShape="0">
                  <a:srgbClr val="424242">
                    <a:alpha val="50000"/>
                  </a:srgbClr>
                </a:outerShdw>
              </a:effectLst>
              <a:latin typeface="+mj-lt"/>
              <a:ea typeface="Copperplate"/>
              <a:cs typeface="Copperplate"/>
              <a:sym typeface="Copperplate"/>
            </a:endParaRPr>
          </a:p>
        </p:txBody>
      </p:sp>
    </p:spTree>
    <p:extLst>
      <p:ext uri="{BB962C8B-B14F-4D97-AF65-F5344CB8AC3E}">
        <p14:creationId xmlns:p14="http://schemas.microsoft.com/office/powerpoint/2010/main" val="1644448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GarageBand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MIDI Tracks Only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Track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Controls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on Information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off Master and/or Compare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Above Effects to Select Instrument</a:t>
            </a:r>
          </a:p>
        </p:txBody>
      </p:sp>
    </p:spTree>
    <p:extLst>
      <p:ext uri="{BB962C8B-B14F-4D97-AF65-F5344CB8AC3E}">
        <p14:creationId xmlns:p14="http://schemas.microsoft.com/office/powerpoint/2010/main" val="1714819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GarageBand Sampler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MIDI Tracks Only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Track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Controls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on Information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off Master and/or Compare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Above Effects to Select Instrument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AU Instruments&gt;Apple&gt;AU Sampler</a:t>
            </a:r>
          </a:p>
        </p:txBody>
      </p:sp>
    </p:spTree>
    <p:extLst>
      <p:ext uri="{BB962C8B-B14F-4D97-AF65-F5344CB8AC3E}">
        <p14:creationId xmlns:p14="http://schemas.microsoft.com/office/powerpoint/2010/main" val="92292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GarageBand Audio Rhythm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on Flex Time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Check Warp Markers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Drag Manually, or Quantize</a:t>
            </a:r>
          </a:p>
        </p:txBody>
      </p:sp>
    </p:spTree>
    <p:extLst>
      <p:ext uri="{BB962C8B-B14F-4D97-AF65-F5344CB8AC3E}">
        <p14:creationId xmlns:p14="http://schemas.microsoft.com/office/powerpoint/2010/main" val="4092362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GarageBand Audio Rhythm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Track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Edit Button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on Flex Time (Flex Time Button)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Region Button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Check Warp Markers (Add or Delete)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Drag Manually, or Quantize</a:t>
            </a:r>
          </a:p>
        </p:txBody>
      </p:sp>
    </p:spTree>
    <p:extLst>
      <p:ext uri="{BB962C8B-B14F-4D97-AF65-F5344CB8AC3E}">
        <p14:creationId xmlns:p14="http://schemas.microsoft.com/office/powerpoint/2010/main" val="2074348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GarageBand Audio Pitch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45590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Select Track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Edit Button (open Edit Window)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Click Track Button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Adjust Slider for Pitch Correction (How Much)</a:t>
            </a:r>
          </a:p>
          <a:p>
            <a:pPr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3200" kern="0" dirty="0">
                <a:solidFill>
                  <a:schemeClr val="tx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Turn on or off Limit to Key</a:t>
            </a:r>
          </a:p>
        </p:txBody>
      </p:sp>
    </p:spTree>
    <p:extLst>
      <p:ext uri="{BB962C8B-B14F-4D97-AF65-F5344CB8AC3E}">
        <p14:creationId xmlns:p14="http://schemas.microsoft.com/office/powerpoint/2010/main" val="444638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A0FD-1C7E-2542-8014-62D3023F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Garage Band: Beyond 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F6B-6169-D645-9079-42C773FE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181" y="1311615"/>
            <a:ext cx="10131425" cy="173566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kern="0" dirty="0">
                <a:solidFill>
                  <a:srgbClr val="7030A0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Dr. C. Floyd Richmond</a:t>
            </a:r>
          </a:p>
          <a:p>
            <a:pPr marL="0" indent="0" algn="ctr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kern="0" dirty="0">
                <a:solidFill>
                  <a:srgbClr val="7030A0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Tarleton State University</a:t>
            </a:r>
          </a:p>
          <a:p>
            <a:pPr marL="0" indent="0" algn="ctr">
              <a:lnSpc>
                <a:spcPct val="120000"/>
              </a:lnSpc>
              <a:spcBef>
                <a:spcPts val="400"/>
              </a:spcBef>
              <a:spcAft>
                <a:spcPts val="600"/>
              </a:spcAft>
              <a:buClr>
                <a:srgbClr val="A29A85"/>
              </a:buClr>
              <a:buNone/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u="sng" kern="0" dirty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  <a:hlinkClick r:id="rId2"/>
              </a:rPr>
              <a:t>CRichmond@Tarleton.edu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721615-4108-1741-85C5-01C27DBA5236}"/>
              </a:ext>
            </a:extLst>
          </p:cNvPr>
          <p:cNvSpPr txBox="1">
            <a:spLocks/>
          </p:cNvSpPr>
          <p:nvPr/>
        </p:nvSpPr>
        <p:spPr>
          <a:xfrm>
            <a:off x="516465" y="3466164"/>
            <a:ext cx="10131425" cy="2223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79311">
              <a:lnSpc>
                <a:spcPct val="120000"/>
              </a:lnSpc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Ohio Music Educators Conference</a:t>
            </a:r>
          </a:p>
          <a:p>
            <a:pPr marL="0" indent="0" algn="ctr" defTabSz="279311">
              <a:lnSpc>
                <a:spcPct val="120000"/>
              </a:lnSpc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Cleveland, Ohio </a:t>
            </a:r>
          </a:p>
          <a:p>
            <a:pPr marL="0" indent="0" algn="ctr" defTabSz="279311">
              <a:lnSpc>
                <a:spcPct val="120000"/>
              </a:lnSpc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9:30am, February 4, 2022</a:t>
            </a:r>
          </a:p>
          <a:p>
            <a:pPr marL="0" indent="0" algn="ctr" defTabSz="279311">
              <a:lnSpc>
                <a:spcPct val="120000"/>
              </a:lnSpc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u="sng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  <a:hlinkClick r:id="rId3"/>
              </a:rPr>
              <a:t>https://floydrichmond.com/omea2022</a:t>
            </a:r>
            <a:endParaRPr lang="en-US" u="sng" dirty="0">
              <a:effectLst>
                <a:outerShdw blurRad="17272" dist="17272" dir="13500000" rotWithShape="0">
                  <a:srgbClr val="424242">
                    <a:alpha val="50000"/>
                  </a:srgbClr>
                </a:outerShdw>
              </a:effectLst>
              <a:hlinkClick r:id="rId4"/>
            </a:endParaRPr>
          </a:p>
          <a:p>
            <a:pPr marL="0" indent="0" algn="ctr" defTabSz="279311">
              <a:lnSpc>
                <a:spcPct val="120000"/>
              </a:lnSpc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u="sng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  <a:hlinkClick r:id="rId5"/>
              </a:rPr>
              <a:t>https://www.tarleton.edu/finearts/music/</a:t>
            </a:r>
          </a:p>
        </p:txBody>
      </p:sp>
    </p:spTree>
    <p:extLst>
      <p:ext uri="{BB962C8B-B14F-4D97-AF65-F5344CB8AC3E}">
        <p14:creationId xmlns:p14="http://schemas.microsoft.com/office/powerpoint/2010/main" val="3021827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09CA5B-C260-334B-ABCB-C44C145A052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098568" y="6368750"/>
            <a:ext cx="6623222" cy="165572"/>
          </a:xfrm>
        </p:spPr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F6F555-0BFC-C14F-9793-C35C81B6A53E}"/>
              </a:ext>
            </a:extLst>
          </p:cNvPr>
          <p:cNvSpPr txBox="1">
            <a:spLocks/>
          </p:cNvSpPr>
          <p:nvPr/>
        </p:nvSpPr>
        <p:spPr>
          <a:xfrm>
            <a:off x="4121030" y="464610"/>
            <a:ext cx="6927663" cy="6294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cap="all" spc="12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6600" dirty="0"/>
              <a:t>GarageBand: Beyond the Basics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D89681-EBC6-A64E-BBA7-5504D2AD6D96}"/>
              </a:ext>
            </a:extLst>
          </p:cNvPr>
          <p:cNvSpPr txBox="1">
            <a:spLocks/>
          </p:cNvSpPr>
          <p:nvPr/>
        </p:nvSpPr>
        <p:spPr>
          <a:xfrm>
            <a:off x="4172377" y="1417631"/>
            <a:ext cx="6674569" cy="1735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1" i="0" kern="1200" spc="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kern="0" dirty="0">
                <a:solidFill>
                  <a:schemeClr val="bg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Dr. C. Floyd Richmond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kern="0" dirty="0">
                <a:solidFill>
                  <a:schemeClr val="bg1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</a:rPr>
              <a:t>Tarleton State University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buClr>
                <a:srgbClr val="A29A85"/>
              </a:buClr>
              <a:defRPr i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defRPr>
            </a:pPr>
            <a:r>
              <a:rPr lang="en-US" sz="2400" u="sng" kern="0" dirty="0">
                <a:solidFill>
                  <a:srgbClr val="FFFCF2"/>
                </a:solidFill>
                <a:effectLst>
                  <a:outerShdw blurRad="25400" dist="25400" dir="13500000" rotWithShape="0">
                    <a:srgbClr val="424242">
                      <a:alpha val="50000"/>
                    </a:srgbClr>
                  </a:outerShdw>
                </a:effectLst>
                <a:latin typeface="+mj-lt"/>
                <a:ea typeface="Copperplate"/>
                <a:cs typeface="Copperplate"/>
                <a:sym typeface="Copperplate"/>
                <a:hlinkClick r:id="rId2"/>
              </a:rPr>
              <a:t>crichmond@tarleton.edu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3C1F01-1E08-F949-9520-E0C750A210B5}"/>
              </a:ext>
            </a:extLst>
          </p:cNvPr>
          <p:cNvSpPr txBox="1">
            <a:spLocks/>
          </p:cNvSpPr>
          <p:nvPr/>
        </p:nvSpPr>
        <p:spPr>
          <a:xfrm>
            <a:off x="4247576" y="3539131"/>
            <a:ext cx="6674569" cy="282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Ohio Music Educators Conference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Cleveland, Ohio 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dirty="0">
                <a:solidFill>
                  <a:schemeClr val="bg1"/>
                </a:solidFill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rPr>
              <a:t>9:30am, February 4, 2022</a:t>
            </a: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endParaRPr lang="en-US" sz="2400" dirty="0">
              <a:solidFill>
                <a:schemeClr val="bg1"/>
              </a:solidFill>
              <a:effectLst>
                <a:outerShdw blurRad="17272" dist="17272" dir="13500000" rotWithShape="0">
                  <a:srgbClr val="424242">
                    <a:alpha val="50000"/>
                  </a:srgbClr>
                </a:outerShdw>
              </a:effectLst>
            </a:endParaRP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u="sng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  <a:hlinkClick r:id="rId3"/>
              </a:rPr>
              <a:t>https://floydrichmond.com/omea2022</a:t>
            </a:r>
            <a:endParaRPr lang="en-US" sz="2400" u="sng" dirty="0">
              <a:effectLst>
                <a:outerShdw blurRad="17272" dist="17272" dir="13500000" rotWithShape="0">
                  <a:srgbClr val="424242">
                    <a:alpha val="50000"/>
                  </a:srgbClr>
                </a:outerShdw>
              </a:effectLst>
              <a:hlinkClick r:id="rId4"/>
            </a:endParaRPr>
          </a:p>
          <a:p>
            <a:pPr marL="0" indent="0" algn="ctr" defTabSz="279311">
              <a:buNone/>
              <a:defRPr sz="408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</a:defRPr>
            </a:pPr>
            <a:r>
              <a:rPr lang="en-US" sz="2400" u="sng" dirty="0">
                <a:effectLst>
                  <a:outerShdw blurRad="17272" dist="17272" dir="13500000" rotWithShape="0">
                    <a:srgbClr val="424242">
                      <a:alpha val="50000"/>
                    </a:srgbClr>
                  </a:outerShdw>
                </a:effectLst>
                <a:hlinkClick r:id="rId5"/>
              </a:rPr>
              <a:t>https://www.tarleton.edu/finearts/music/</a:t>
            </a:r>
          </a:p>
        </p:txBody>
      </p:sp>
    </p:spTree>
    <p:extLst>
      <p:ext uri="{BB962C8B-B14F-4D97-AF65-F5344CB8AC3E}">
        <p14:creationId xmlns:p14="http://schemas.microsoft.com/office/powerpoint/2010/main" val="3167728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B7504-93AE-8C40-81D0-69B8B99D9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ED5BC-8943-0241-A9BD-8209E111E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521372-1F9D-AE4B-9DAE-1D185402A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16614"/>
            <a:ext cx="10515600" cy="2852737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35F3D37-D796-E846-B97C-33410A9B0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25829"/>
            <a:ext cx="10515600" cy="584527"/>
          </a:xfrm>
        </p:spPr>
        <p:txBody>
          <a:bodyPr>
            <a:normAutofit/>
          </a:bodyPr>
          <a:lstStyle/>
          <a:p>
            <a:r>
              <a:rPr lang="en-US" sz="2000" b="1" dirty="0"/>
              <a:t>Proin </a:t>
            </a:r>
            <a:r>
              <a:rPr lang="en-US" sz="2000" b="1" dirty="0" err="1"/>
              <a:t>imperdiet</a:t>
            </a:r>
            <a:r>
              <a:rPr lang="en-US" sz="2000" b="1" dirty="0"/>
              <a:t> </a:t>
            </a:r>
            <a:r>
              <a:rPr lang="en-US" sz="2000" b="1" dirty="0" err="1"/>
              <a:t>lectus</a:t>
            </a:r>
            <a:r>
              <a:rPr lang="en-US" sz="2000" b="1" dirty="0"/>
              <a:t> id </a:t>
            </a:r>
            <a:r>
              <a:rPr lang="en-US" sz="2000" b="1" dirty="0" err="1"/>
              <a:t>massa</a:t>
            </a:r>
            <a:r>
              <a:rPr lang="en-US" sz="2000" b="1" dirty="0"/>
              <a:t> </a:t>
            </a:r>
            <a:r>
              <a:rPr lang="en-US" sz="2000" b="1" dirty="0" err="1"/>
              <a:t>ullamcorper</a:t>
            </a:r>
            <a:r>
              <a:rPr lang="en-US" sz="2000" b="1" dirty="0"/>
              <a:t>, cursus</a:t>
            </a:r>
          </a:p>
        </p:txBody>
      </p:sp>
    </p:spTree>
    <p:extLst>
      <p:ext uri="{BB962C8B-B14F-4D97-AF65-F5344CB8AC3E}">
        <p14:creationId xmlns:p14="http://schemas.microsoft.com/office/powerpoint/2010/main" val="2082780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68DF2D-98A1-6342-81A2-8A8804C8E44D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14620FD-BDDB-F04A-88C5-DF40B925AD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FAD707-D56C-3D49-AC02-1E4F14D45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B3A1BBF-CEB6-CF47-A9C5-D47072988D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22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7A1A1D-0FAF-AB4A-B406-2F89E5206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30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398F54-1CD4-6A4C-A67C-1629D8E54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1E2559-0C18-C94C-BA69-D534A63B5D9A}"/>
              </a:ext>
            </a:extLst>
          </p:cNvPr>
          <p:cNvSpPr txBox="1">
            <a:spLocks/>
          </p:cNvSpPr>
          <p:nvPr/>
        </p:nvSpPr>
        <p:spPr>
          <a:xfrm>
            <a:off x="698642" y="1450975"/>
            <a:ext cx="10820400" cy="4384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 sz="2200" b="0" i="0" kern="1200">
                <a:solidFill>
                  <a:srgbClr val="4F2D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Lorem ipsum dolor sit.</a:t>
            </a:r>
          </a:p>
          <a:p>
            <a:pPr lvl="1"/>
            <a:r>
              <a:rPr lang="en-US"/>
              <a:t>Integer in tellus ullamcorper.</a:t>
            </a:r>
          </a:p>
          <a:p>
            <a:pPr lvl="2"/>
            <a:r>
              <a:rPr lang="en-US"/>
              <a:t>Donec sed sem non velit.</a:t>
            </a:r>
          </a:p>
          <a:p>
            <a:pPr lvl="3"/>
            <a:r>
              <a:rPr lang="en-US"/>
              <a:t>Donec non augue scelerisque, euismod.</a:t>
            </a:r>
          </a:p>
          <a:p>
            <a:r>
              <a:rPr lang="en-US"/>
              <a:t>Proin imperdiet lectus id massa.</a:t>
            </a:r>
          </a:p>
          <a:p>
            <a:pPr lvl="1"/>
            <a:r>
              <a:rPr lang="en-US"/>
              <a:t>Nam eget purus luctus, mollis velit et, efficitur ex.</a:t>
            </a:r>
          </a:p>
          <a:p>
            <a:pPr lvl="1"/>
            <a:r>
              <a:rPr lang="en-US"/>
              <a:t>Aenean fringilla nunc eu purus facilisis, tempor pretium urna luctus.</a:t>
            </a:r>
          </a:p>
          <a:p>
            <a:pPr lvl="3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F1A5F010-CED6-F04E-8EEC-D312BE6C3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036"/>
            <a:ext cx="10515600" cy="46878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60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8321A0-646B-594D-9166-4F2F304AA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31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63CA7E-4604-5C4D-AA19-5B8DFCC7B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750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A076A0-133D-7A4C-B4D7-8B692FA7D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E4605F1-538B-4C42-8C01-DCE6C86A6D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4298E5-0D68-A14D-B970-1B6A3319B1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06C1B8-C37F-8B48-9679-0DAECBF9D32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88A2AC-8686-C949-BC0A-1F7764749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32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425ADD3-3901-7647-867D-D7279BE6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DCB33-8E14-2D49-84F9-157F00D01A1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29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3DAF8-36F3-ED49-8876-03FBF110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F317-58B1-624E-B826-E03BE91F6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DE8C3-25D4-5241-BB15-F14D88654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A6D43-17A7-6C41-9A8F-49B552F30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EBD3-1EF8-AD4F-BAF6-F70C65CCC098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3903A-D796-7942-B447-3A56887DA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TARLETON STATE UNIVERSITY 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3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xansKnowHow">
      <a:dk1>
        <a:srgbClr val="4F2C7F"/>
      </a:dk1>
      <a:lt1>
        <a:srgbClr val="E9E9E9"/>
      </a:lt1>
      <a:dk2>
        <a:srgbClr val="4F2C7F"/>
      </a:dk2>
      <a:lt2>
        <a:srgbClr val="F0F0F0"/>
      </a:lt2>
      <a:accent1>
        <a:srgbClr val="E64C38"/>
      </a:accent1>
      <a:accent2>
        <a:srgbClr val="00B1E1"/>
      </a:accent2>
      <a:accent3>
        <a:srgbClr val="00AF86"/>
      </a:accent3>
      <a:accent4>
        <a:srgbClr val="016E9F"/>
      </a:accent4>
      <a:accent5>
        <a:srgbClr val="E63493"/>
      </a:accent5>
      <a:accent6>
        <a:srgbClr val="ED7624"/>
      </a:accent6>
      <a:hlink>
        <a:srgbClr val="00B1E1"/>
      </a:hlink>
      <a:folHlink>
        <a:srgbClr val="E634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</TotalTime>
  <Words>856</Words>
  <Application>Microsoft Macintosh PowerPoint</Application>
  <PresentationFormat>Widescreen</PresentationFormat>
  <Paragraphs>222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PowerPoint Presentation</vt:lpstr>
      <vt:lpstr>Tarleton State University</vt:lpstr>
      <vt:lpstr>Tarleton State University</vt:lpstr>
      <vt:lpstr>Tarleton State University</vt:lpstr>
      <vt:lpstr>Tarleton State University</vt:lpstr>
      <vt:lpstr>Tarleton State University</vt:lpstr>
      <vt:lpstr>PowerPoint Presentation</vt:lpstr>
      <vt:lpstr>GarageBand: Beyond The Basics</vt:lpstr>
      <vt:lpstr>GarageBand: Beyond The Basics</vt:lpstr>
      <vt:lpstr>Why Use GarageBand?</vt:lpstr>
      <vt:lpstr>GarageBand’s Basic Features</vt:lpstr>
      <vt:lpstr>Looping</vt:lpstr>
      <vt:lpstr>Chords</vt:lpstr>
      <vt:lpstr>GarageBand’s Basic Features</vt:lpstr>
      <vt:lpstr>Recording</vt:lpstr>
      <vt:lpstr>Making GarageBand More Powerful</vt:lpstr>
      <vt:lpstr>Effects for Audio Tracks</vt:lpstr>
      <vt:lpstr>Automations (MIDI or Audio)</vt:lpstr>
      <vt:lpstr>Additional MIDI Automations</vt:lpstr>
      <vt:lpstr>Additional MIDI Automations</vt:lpstr>
      <vt:lpstr>GarageBand Instruments</vt:lpstr>
      <vt:lpstr>GarageBand Sampler</vt:lpstr>
      <vt:lpstr>GarageBand Audio Rhythm Correction</vt:lpstr>
      <vt:lpstr>GarageBand Audio Rhythm Correction</vt:lpstr>
      <vt:lpstr>GarageBand Audio Pitch Correction</vt:lpstr>
      <vt:lpstr>Garage Band: Beyond the Basics</vt:lpstr>
      <vt:lpstr>PowerPoint Presentation</vt:lpstr>
      <vt:lpstr>Click to add title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Leanne Auld</dc:creator>
  <cp:lastModifiedBy>Floyd Richmond</cp:lastModifiedBy>
  <cp:revision>52</cp:revision>
  <cp:lastPrinted>2022-02-03T16:13:11Z</cp:lastPrinted>
  <dcterms:created xsi:type="dcterms:W3CDTF">2019-10-02T21:03:57Z</dcterms:created>
  <dcterms:modified xsi:type="dcterms:W3CDTF">2022-02-04T11:46:06Z</dcterms:modified>
</cp:coreProperties>
</file>