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3" ContentType="audio/unknown"/>
  <Default Extension="rels" ContentType="application/vnd.openxmlformats-package.relationships+xml"/>
  <Default Extension="tmp" ContentType="image/p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311" r:id="rId2"/>
    <p:sldId id="278" r:id="rId3"/>
    <p:sldId id="308" r:id="rId4"/>
    <p:sldId id="306" r:id="rId5"/>
    <p:sldId id="307" r:id="rId6"/>
    <p:sldId id="312" r:id="rId7"/>
    <p:sldId id="309" r:id="rId8"/>
    <p:sldId id="314" r:id="rId9"/>
    <p:sldId id="279" r:id="rId10"/>
    <p:sldId id="313" r:id="rId11"/>
    <p:sldId id="295" r:id="rId12"/>
    <p:sldId id="300" r:id="rId13"/>
    <p:sldId id="319" r:id="rId14"/>
    <p:sldId id="318" r:id="rId15"/>
    <p:sldId id="320" r:id="rId16"/>
    <p:sldId id="297" r:id="rId17"/>
    <p:sldId id="296" r:id="rId18"/>
    <p:sldId id="281" r:id="rId19"/>
    <p:sldId id="316" r:id="rId20"/>
    <p:sldId id="317" r:id="rId21"/>
    <p:sldId id="298" r:id="rId22"/>
    <p:sldId id="299" r:id="rId23"/>
    <p:sldId id="321" r:id="rId24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D4E5"/>
    <a:srgbClr val="C7D8E3"/>
    <a:srgbClr val="CDC8E2"/>
    <a:srgbClr val="E2DCE8"/>
    <a:srgbClr val="E6E1EB"/>
    <a:srgbClr val="E2F1F6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752" y="-8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B0129F6D-903F-4118-9CA0-528F272C6C0A}" type="datetimeFigureOut">
              <a:rPr lang="en-US" smtClean="0"/>
              <a:t>3/23/15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44783288-9CC4-4F3F-A00F-6FCD840A5B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062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DCE62-3854-48D3-8D87-ABF5F6F4A98C}" type="datetimeFigureOut">
              <a:rPr lang="en-US" smtClean="0"/>
              <a:t>3/23/15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459288"/>
            <a:ext cx="5683250" cy="4224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EC0BD-625B-4B52-9C91-039839229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378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A2CB8-C470-AF48-BC93-5BF4B1E86E27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051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7870" y="1091260"/>
            <a:ext cx="7772400" cy="1345306"/>
          </a:xfrm>
        </p:spPr>
        <p:txBody>
          <a:bodyPr>
            <a:noAutofit/>
          </a:bodyPr>
          <a:lstStyle>
            <a:lvl1pPr>
              <a:defRPr sz="5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7870" y="2567415"/>
            <a:ext cx="6400800" cy="1752600"/>
          </a:xfrm>
        </p:spPr>
        <p:txBody>
          <a:bodyPr>
            <a:noAutofit/>
          </a:bodyPr>
          <a:lstStyle>
            <a:lvl1pPr marL="0" indent="0" algn="l">
              <a:buNone/>
              <a:defRPr sz="1800" b="0" cap="all" spc="300">
                <a:solidFill>
                  <a:srgbClr val="FFFFFF"/>
                </a:solidFill>
                <a:latin typeface="Palatino"/>
                <a:cs typeface="Palatin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4353AC4-7AC8-A64E-912C-F6A745FE8EB9}" type="slidenum">
              <a:rPr lang="en-US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5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546" y="1774231"/>
            <a:ext cx="6287872" cy="471816"/>
          </a:xfrm>
        </p:spPr>
        <p:txBody>
          <a:bodyPr>
            <a:noAutofit/>
          </a:bodyPr>
          <a:lstStyle>
            <a:lvl1pPr algn="l">
              <a:defRPr sz="2500" b="0" cap="all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545" y="2411238"/>
            <a:ext cx="6205272" cy="150018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20D1ED8-C601-F341-BB32-D7931B2DEA0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5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Body Cop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567870" y="914400"/>
            <a:ext cx="7960038" cy="50001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idx="1"/>
          </p:nvPr>
        </p:nvSpPr>
        <p:spPr>
          <a:xfrm>
            <a:off x="567870" y="1600200"/>
            <a:ext cx="5826438" cy="4129855"/>
          </a:xfrm>
          <a:prstGeom prst="rect">
            <a:avLst/>
          </a:prstGeom>
        </p:spPr>
        <p:txBody>
          <a:bodyPr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2"/>
            <a:endParaRPr lang="en-US" dirty="0" smtClean="0"/>
          </a:p>
          <a:p>
            <a:pPr lvl="8"/>
            <a:endParaRPr lang="en-US" dirty="0" smtClean="0"/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EC99FE8-8688-4641-B913-F851982C65C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363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21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Body Copy No Bullet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567870" y="914400"/>
            <a:ext cx="7960038" cy="50001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idx="1"/>
          </p:nvPr>
        </p:nvSpPr>
        <p:spPr>
          <a:xfrm>
            <a:off x="567870" y="1600200"/>
            <a:ext cx="5826438" cy="412985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742950" indent="0">
              <a:buNone/>
              <a:defRPr/>
            </a:lvl3pPr>
            <a:lvl9pPr>
              <a:defRPr sz="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8DCACA4-0F84-6847-8777-2F812278BDE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363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37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 with Subhead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7870" y="1535113"/>
            <a:ext cx="5889581" cy="242887"/>
          </a:xfrm>
        </p:spPr>
        <p:txBody>
          <a:bodyPr anchor="b">
            <a:noAutofit/>
          </a:bodyPr>
          <a:lstStyle>
            <a:lvl1pPr marL="0" indent="0">
              <a:buNone/>
              <a:defRPr sz="1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7870" y="1858397"/>
            <a:ext cx="5889581" cy="397490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400"/>
              </a:spcBef>
              <a:buClr>
                <a:srgbClr val="A4C01F"/>
              </a:buClr>
              <a:buFont typeface="Arial"/>
              <a:buNone/>
              <a:defRPr sz="1100" b="0"/>
            </a:lvl1pPr>
            <a:lvl2pPr>
              <a:buClr>
                <a:srgbClr val="A4C01F"/>
              </a:buClr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buClr>
                <a:srgbClr val="A4C01F"/>
              </a:buCl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buClr>
                <a:srgbClr val="A4C01F"/>
              </a:buClr>
              <a:defRPr sz="800">
                <a:solidFill>
                  <a:srgbClr val="595959"/>
                </a:solidFill>
              </a:defRPr>
            </a:lvl4pPr>
            <a:lvl5pPr>
              <a:buClr>
                <a:srgbClr val="A4C01F"/>
              </a:buClr>
              <a:defRPr sz="800">
                <a:solidFill>
                  <a:srgbClr val="595959"/>
                </a:solidFill>
              </a:defRPr>
            </a:lvl5pPr>
            <a:lvl6pPr>
              <a:defRPr sz="800">
                <a:solidFill>
                  <a:srgbClr val="595959"/>
                </a:solidFill>
              </a:defRPr>
            </a:lvl6pPr>
            <a:lvl7pPr>
              <a:defRPr sz="800">
                <a:solidFill>
                  <a:srgbClr val="595959"/>
                </a:solidFill>
              </a:defRPr>
            </a:lvl7pPr>
            <a:lvl8pPr>
              <a:defRPr sz="800">
                <a:solidFill>
                  <a:srgbClr val="595959"/>
                </a:solidFill>
              </a:defRPr>
            </a:lvl8pPr>
            <a:lvl9pPr>
              <a:defRPr sz="800">
                <a:solidFill>
                  <a:srgbClr val="595959"/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567870" y="914400"/>
            <a:ext cx="7960038" cy="50001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1AF401D-BBA3-A64E-B6E1-8BC54CE781A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363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08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 with Bullets &amp;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7870" y="1535113"/>
            <a:ext cx="5857412" cy="242887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7870" y="1777999"/>
            <a:ext cx="5857412" cy="3992881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1100" b="0"/>
            </a:lvl1pPr>
            <a:lvl2pPr>
              <a:defRPr sz="1100">
                <a:solidFill>
                  <a:srgbClr val="595959"/>
                </a:solidFill>
              </a:defRPr>
            </a:lvl2pPr>
            <a:lvl3pPr>
              <a:defRPr sz="1100">
                <a:solidFill>
                  <a:srgbClr val="595959"/>
                </a:solidFill>
              </a:defRPr>
            </a:lvl3pPr>
            <a:lvl4pPr>
              <a:defRPr sz="1100">
                <a:solidFill>
                  <a:srgbClr val="595959"/>
                </a:solidFill>
              </a:defRPr>
            </a:lvl4pPr>
            <a:lvl5pPr>
              <a:defRPr sz="1100">
                <a:solidFill>
                  <a:srgbClr val="595959"/>
                </a:solidFill>
              </a:defRPr>
            </a:lvl5pPr>
            <a:lvl6pPr>
              <a:defRPr sz="1100">
                <a:solidFill>
                  <a:srgbClr val="595959"/>
                </a:solidFill>
              </a:defRPr>
            </a:lvl6pPr>
            <a:lvl7pPr>
              <a:defRPr sz="1100">
                <a:solidFill>
                  <a:srgbClr val="595959"/>
                </a:solidFill>
              </a:defRPr>
            </a:lvl7pPr>
            <a:lvl8pPr>
              <a:defRPr sz="1100">
                <a:solidFill>
                  <a:srgbClr val="595959"/>
                </a:solidFill>
              </a:defRPr>
            </a:lvl8pPr>
            <a:lvl9pPr>
              <a:defRPr sz="1100">
                <a:solidFill>
                  <a:srgbClr val="595959"/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567870" y="914400"/>
            <a:ext cx="7960038" cy="50001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394450" y="6126163"/>
            <a:ext cx="2206625" cy="230187"/>
          </a:xfrm>
        </p:spPr>
        <p:txBody>
          <a:bodyPr/>
          <a:lstStyle>
            <a:lvl1pPr>
              <a:defRPr/>
            </a:lvl1pPr>
          </a:lstStyle>
          <a:p>
            <a:fld id="{D777E987-B2D6-5740-AA41-6690127EED7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363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84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Body Copy with Bullet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7870" y="1681787"/>
            <a:ext cx="5867737" cy="4127242"/>
          </a:xfrm>
        </p:spPr>
        <p:txBody>
          <a:bodyPr/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600"/>
              </a:spcAft>
              <a:buFont typeface="Arial"/>
              <a:buNone/>
              <a:defRPr sz="1600" b="0"/>
            </a:lvl1pPr>
            <a:lvl2pPr marL="845820" indent="-285750">
              <a:buFont typeface="Arial"/>
              <a:buChar char="•"/>
              <a:defRPr sz="1600">
                <a:solidFill>
                  <a:srgbClr val="595959"/>
                </a:solidFill>
              </a:defRPr>
            </a:lvl2pPr>
            <a:lvl3pPr marL="914400" indent="-68263">
              <a:defRPr sz="14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>
                <a:solidFill>
                  <a:srgbClr val="595959"/>
                </a:solidFill>
              </a:defRPr>
            </a:lvl6pPr>
            <a:lvl7pPr>
              <a:defRPr sz="1600">
                <a:solidFill>
                  <a:srgbClr val="595959"/>
                </a:solidFill>
              </a:defRPr>
            </a:lvl7pPr>
            <a:lvl8pPr>
              <a:defRPr sz="1600">
                <a:solidFill>
                  <a:srgbClr val="595959"/>
                </a:solidFill>
              </a:defRPr>
            </a:lvl8pPr>
            <a:lvl9pPr>
              <a:defRPr sz="1600">
                <a:solidFill>
                  <a:srgbClr val="595959"/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567870" y="914400"/>
            <a:ext cx="7960038" cy="50001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36365"/>
              </a:solidFill>
            </a:endParaRP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D24CCF5-6375-274C-891E-7446F318CAA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91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Title with Bullet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7870" y="1681787"/>
            <a:ext cx="5867737" cy="4127242"/>
          </a:xfrm>
        </p:spPr>
        <p:txBody>
          <a:bodyPr/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600"/>
              </a:spcAft>
              <a:buFont typeface="Arial"/>
              <a:buNone/>
              <a:defRPr sz="1600" b="0"/>
            </a:lvl1pPr>
            <a:lvl2pPr marL="845820" indent="-285750">
              <a:buFont typeface="Arial"/>
              <a:buChar char="•"/>
              <a:defRPr sz="1600">
                <a:solidFill>
                  <a:srgbClr val="595959"/>
                </a:solidFill>
              </a:defRPr>
            </a:lvl2pPr>
            <a:lvl3pPr>
              <a:defRPr sz="16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>
                <a:solidFill>
                  <a:srgbClr val="595959"/>
                </a:solidFill>
              </a:defRPr>
            </a:lvl6pPr>
            <a:lvl7pPr>
              <a:defRPr sz="1600">
                <a:solidFill>
                  <a:srgbClr val="595959"/>
                </a:solidFill>
              </a:defRPr>
            </a:lvl7pPr>
            <a:lvl8pPr>
              <a:defRPr sz="1600">
                <a:solidFill>
                  <a:srgbClr val="595959"/>
                </a:solidFill>
              </a:defRPr>
            </a:lvl8pPr>
            <a:lvl9pPr>
              <a:defRPr sz="1600">
                <a:solidFill>
                  <a:srgbClr val="595959"/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567870" y="914400"/>
            <a:ext cx="7960038" cy="500017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36365"/>
              </a:solidFill>
            </a:endParaRP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C3A7AE3-BDF6-F949-9309-9D89D9E4FB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15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ody Copy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567870" y="1822450"/>
            <a:ext cx="3837026" cy="390760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idx="13"/>
          </p:nvPr>
        </p:nvSpPr>
        <p:spPr>
          <a:xfrm>
            <a:off x="4763626" y="1822450"/>
            <a:ext cx="3837026" cy="390760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4"/>
          </p:nvPr>
        </p:nvSpPr>
        <p:spPr>
          <a:xfrm>
            <a:off x="567870" y="1535113"/>
            <a:ext cx="5857412" cy="242887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567870" y="914400"/>
            <a:ext cx="7960038" cy="50001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36365"/>
              </a:solidFill>
            </a:endParaRP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616067CB-2279-D744-8C5C-C7043881CE6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54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ullets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567870" y="1822450"/>
            <a:ext cx="3837026" cy="3907605"/>
          </a:xfrm>
          <a:prstGeom prst="rect">
            <a:avLst/>
          </a:prstGeom>
        </p:spPr>
        <p:txBody>
          <a:bodyPr rtlCol="0"/>
          <a:lstStyle>
            <a:lvl1pPr marL="171450" indent="-171450">
              <a:buFont typeface="Arial"/>
              <a:buChar char="•"/>
              <a:defRPr baseline="0"/>
            </a:lvl1pPr>
            <a:lvl2pPr marL="514350" indent="-171450">
              <a:buFont typeface="Arial"/>
              <a:buChar char="•"/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" name="Text Placeholder 2"/>
          <p:cNvSpPr>
            <a:spLocks noGrp="1"/>
          </p:cNvSpPr>
          <p:nvPr>
            <p:ph idx="13"/>
          </p:nvPr>
        </p:nvSpPr>
        <p:spPr>
          <a:xfrm>
            <a:off x="4763626" y="1822450"/>
            <a:ext cx="3837026" cy="3907605"/>
          </a:xfrm>
          <a:prstGeom prst="rect">
            <a:avLst/>
          </a:prstGeom>
        </p:spPr>
        <p:txBody>
          <a:bodyPr rtlCol="0"/>
          <a:lstStyle>
            <a:lvl1pPr marL="171450" indent="-171450">
              <a:buFont typeface="Arial"/>
              <a:buChar char="•"/>
              <a:defRPr baseline="0"/>
            </a:lvl1pPr>
            <a:lvl2pPr marL="514350" indent="-171450">
              <a:buFont typeface="Arial"/>
              <a:buChar char="•"/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4"/>
          </p:nvPr>
        </p:nvSpPr>
        <p:spPr>
          <a:xfrm>
            <a:off x="567870" y="1535113"/>
            <a:ext cx="5857412" cy="242887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567870" y="914400"/>
            <a:ext cx="7960038" cy="50001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36365"/>
              </a:solidFill>
            </a:endParaRP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8102C3D9-222A-F34B-A4EB-EB41E2117C1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07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 with Pictu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870" y="1798320"/>
            <a:ext cx="4470687" cy="3993548"/>
          </a:xfrm>
        </p:spPr>
        <p:txBody>
          <a:bodyPr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1100"/>
              </a:spcAft>
              <a:buNone/>
              <a:defRPr sz="1100" b="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7870" y="1551633"/>
            <a:ext cx="4470687" cy="246687"/>
          </a:xfrm>
        </p:spPr>
        <p:txBody>
          <a:bodyPr>
            <a:noAutofit/>
          </a:bodyPr>
          <a:lstStyle>
            <a:lvl1pPr marL="0" indent="0">
              <a:buNone/>
              <a:defRPr sz="1200" b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5323839" y="1681788"/>
            <a:ext cx="3245485" cy="3621732"/>
          </a:xfrm>
        </p:spPr>
        <p:txBody>
          <a:bodyPr rtlCol="0"/>
          <a:lstStyle/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567870" y="914400"/>
            <a:ext cx="7960038" cy="50001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36365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1B77B207-346C-D54D-9C30-6FAA22C0938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87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299" y="4800600"/>
            <a:ext cx="5486400" cy="566738"/>
          </a:xfrm>
        </p:spPr>
        <p:txBody>
          <a:bodyPr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3298" y="927100"/>
            <a:ext cx="8047353" cy="3800474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3299" y="5367338"/>
            <a:ext cx="5486400" cy="444182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36365"/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D16A3D8-C2E0-2045-8A9F-FAD09E0448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721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nl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3298" y="927100"/>
            <a:ext cx="8047353" cy="46101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36365"/>
              </a:solidFill>
            </a:endParaRP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535DB64-B661-3446-9782-5B61BDC7A6D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64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36365"/>
              </a:solidFill>
            </a:endParaRP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0B6EAEC-ECD7-A94C-9446-09873734E2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91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ain Body Copy No Bullet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567870" y="914400"/>
            <a:ext cx="7960038" cy="50001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idx="1"/>
          </p:nvPr>
        </p:nvSpPr>
        <p:spPr>
          <a:xfrm>
            <a:off x="567870" y="1600200"/>
            <a:ext cx="5826438" cy="412985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742950" indent="0">
              <a:buNone/>
              <a:defRPr/>
            </a:lvl3pPr>
            <a:lvl9pPr>
              <a:defRPr sz="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8DCACA4-0F84-6847-8777-2F812278BDE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363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47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0AC0A-A1DE-4E40-9722-2FFC3AC7D103}" type="datetimeFigureOut">
              <a:rPr lang="en-US" smtClean="0"/>
              <a:t>3/23/15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49D91-4E42-4E71-B826-1B0D0A0E2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27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8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68325" y="914400"/>
            <a:ext cx="79597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325" y="1600200"/>
            <a:ext cx="5826125" cy="412908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2"/>
            <a:endParaRPr lang="en-US"/>
          </a:p>
          <a:p>
            <a:pPr lvl="4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64500" y="527050"/>
            <a:ext cx="463550" cy="19843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457200">
              <a:defRPr/>
            </a:pPr>
            <a:endParaRPr lang="en-US">
              <a:solidFill>
                <a:srgbClr val="BDBBBB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73725" y="92075"/>
            <a:ext cx="2927350" cy="2905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dirty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defTabSz="457200">
              <a:defRPr/>
            </a:pPr>
            <a:endParaRPr lang="en-US">
              <a:solidFill>
                <a:srgbClr val="63636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7475" y="6126163"/>
            <a:ext cx="2133600" cy="230187"/>
          </a:xfrm>
          <a:prstGeom prst="rect">
            <a:avLst/>
          </a:prstGeom>
        </p:spPr>
        <p:txBody>
          <a:bodyPr vert="horz" wrap="square" lIns="9144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9E9E9F"/>
                </a:solidFill>
              </a:defRPr>
            </a:lvl1pPr>
          </a:lstStyle>
          <a:p>
            <a:pPr defTabSz="457200"/>
            <a:fld id="{79D69A1E-A89C-A04F-8097-2A7AFB5A248F}" type="slidenum">
              <a:rPr lang="en-US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190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2400"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-128"/>
        </a:defRPr>
      </a:lvl2pPr>
      <a:lvl3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-128"/>
        </a:defRPr>
      </a:lvl3pPr>
      <a:lvl4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-128"/>
        </a:defRPr>
      </a:lvl4pPr>
      <a:lvl5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182563" indent="-182563" algn="l" defTabSz="457200" rtl="0" fontAlgn="base">
        <a:spcBef>
          <a:spcPts val="25"/>
        </a:spcBef>
        <a:spcAft>
          <a:spcPct val="0"/>
        </a:spcAft>
        <a:buClr>
          <a:srgbClr val="A4C01F"/>
        </a:buClr>
        <a:buFont typeface="Arial" charset="0"/>
        <a:buChar char="•"/>
        <a:defRPr sz="12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514350" indent="-171450" algn="l" defTabSz="457200" rtl="0" fontAlgn="base">
        <a:spcBef>
          <a:spcPct val="20000"/>
        </a:spcBef>
        <a:spcAft>
          <a:spcPct val="0"/>
        </a:spcAft>
        <a:buClr>
          <a:srgbClr val="A4C01F"/>
        </a:buClr>
        <a:buFont typeface="Arial" charset="0"/>
        <a:buChar char="•"/>
        <a:defRPr sz="11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742950" indent="103188" algn="l" defTabSz="457200" rtl="0" fontAlgn="base">
        <a:spcBef>
          <a:spcPct val="20000"/>
        </a:spcBef>
        <a:spcAft>
          <a:spcPct val="0"/>
        </a:spcAft>
        <a:buClr>
          <a:srgbClr val="A4C01F"/>
        </a:buClr>
        <a:buFont typeface="Arial" charset="0"/>
        <a:buChar char="•"/>
        <a:defRPr sz="1000" kern="1200">
          <a:solidFill>
            <a:srgbClr val="595959"/>
          </a:solidFill>
          <a:latin typeface="+mn-lt"/>
          <a:ea typeface="ＭＳ Ｐゴシック" charset="-128"/>
          <a:cs typeface="+mn-cs"/>
        </a:defRPr>
      </a:lvl3pPr>
      <a:lvl4pPr marL="1600200" indent="-182563" algn="l" defTabSz="457200" rtl="0" fontAlgn="base">
        <a:spcBef>
          <a:spcPct val="20000"/>
        </a:spcBef>
        <a:spcAft>
          <a:spcPct val="0"/>
        </a:spcAft>
        <a:buClr>
          <a:srgbClr val="A4C01F"/>
        </a:buClr>
        <a:buFont typeface="Arial" charset="0"/>
        <a:buChar char="–"/>
        <a:defRPr sz="900" kern="1200">
          <a:solidFill>
            <a:srgbClr val="595959"/>
          </a:solidFill>
          <a:latin typeface="+mn-lt"/>
          <a:ea typeface="ＭＳ Ｐゴシック" charset="-128"/>
          <a:cs typeface="+mn-cs"/>
        </a:defRPr>
      </a:lvl4pPr>
      <a:lvl5pPr marL="2057400" indent="-182563" algn="l" defTabSz="457200" rtl="0" fontAlgn="base">
        <a:spcBef>
          <a:spcPct val="20000"/>
        </a:spcBef>
        <a:spcAft>
          <a:spcPct val="0"/>
        </a:spcAft>
        <a:buClr>
          <a:srgbClr val="A4C01F"/>
        </a:buClr>
        <a:buFont typeface="Arial" charset="0"/>
        <a:buChar char="»"/>
        <a:defRPr sz="800" kern="1200">
          <a:solidFill>
            <a:srgbClr val="595959"/>
          </a:solidFill>
          <a:latin typeface="+mn-lt"/>
          <a:ea typeface="ＭＳ Ｐゴシック" charset="-128"/>
          <a:cs typeface="+mn-cs"/>
        </a:defRPr>
      </a:lvl5pPr>
      <a:lvl6pPr marL="2514600" indent="-182880" algn="l" defTabSz="457200" rtl="0" eaLnBrk="1" latinLnBrk="0" hangingPunct="1">
        <a:spcBef>
          <a:spcPct val="20000"/>
        </a:spcBef>
        <a:buClr>
          <a:srgbClr val="A4C01F"/>
        </a:buClr>
        <a:buFont typeface="Arial"/>
        <a:buChar char="•"/>
        <a:defRPr sz="800" kern="1200">
          <a:solidFill>
            <a:srgbClr val="595959"/>
          </a:solidFill>
          <a:latin typeface="+mn-lt"/>
          <a:ea typeface="+mn-ea"/>
          <a:cs typeface="+mn-cs"/>
        </a:defRPr>
      </a:lvl6pPr>
      <a:lvl7pPr marL="2971800" indent="-182880" algn="l" defTabSz="457200" rtl="0" eaLnBrk="1" latinLnBrk="0" hangingPunct="1">
        <a:spcBef>
          <a:spcPct val="20000"/>
        </a:spcBef>
        <a:buClr>
          <a:srgbClr val="A4C01F"/>
        </a:buClr>
        <a:buFont typeface="Arial"/>
        <a:buChar char="•"/>
        <a:defRPr sz="800" kern="1200">
          <a:solidFill>
            <a:srgbClr val="595959"/>
          </a:solidFill>
          <a:latin typeface="+mn-lt"/>
          <a:ea typeface="+mn-ea"/>
          <a:cs typeface="+mn-cs"/>
        </a:defRPr>
      </a:lvl7pPr>
      <a:lvl8pPr marL="3429000" indent="-182880" algn="l" defTabSz="457200" rtl="0" eaLnBrk="1" latinLnBrk="0" hangingPunct="1">
        <a:spcBef>
          <a:spcPct val="20000"/>
        </a:spcBef>
        <a:buClr>
          <a:srgbClr val="A4C01F"/>
        </a:buClr>
        <a:buFont typeface="Arial"/>
        <a:buChar char="•"/>
        <a:defRPr sz="800" kern="1200">
          <a:solidFill>
            <a:srgbClr val="595959"/>
          </a:solidFill>
          <a:latin typeface="+mn-lt"/>
          <a:ea typeface="+mn-ea"/>
          <a:cs typeface="+mn-cs"/>
        </a:defRPr>
      </a:lvl8pPr>
      <a:lvl9pPr marL="3886200" indent="-182880" algn="l" defTabSz="457200" rtl="0" eaLnBrk="1" latinLnBrk="0" hangingPunct="1">
        <a:spcBef>
          <a:spcPct val="20000"/>
        </a:spcBef>
        <a:buClr>
          <a:srgbClr val="A4C01F"/>
        </a:buClr>
        <a:buFont typeface="Arial"/>
        <a:buChar char="•"/>
        <a:defRPr sz="800" kern="1200">
          <a:solidFill>
            <a:srgbClr val="595959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8.tm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9.tm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4" Type="http://schemas.openxmlformats.org/officeDocument/2006/relationships/image" Target="../media/image10.tmp"/><Relationship Id="rId5" Type="http://schemas.openxmlformats.org/officeDocument/2006/relationships/image" Target="../media/image11.png"/><Relationship Id="rId6" Type="http://schemas.openxmlformats.org/officeDocument/2006/relationships/image" Target="../media/image12.tmp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3.tm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4.tm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5.tmp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9.tmp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6.tmp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7.tmp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sz="4800" dirty="0" smtClean="0"/>
              <a:t>SmartMusic Workshop</a:t>
            </a:r>
            <a:endParaRPr lang="en-US" sz="4800" dirty="0"/>
          </a:p>
        </p:txBody>
      </p:sp>
      <p:sp>
        <p:nvSpPr>
          <p:cNvPr id="16386" name="Text Placeholder 2"/>
          <p:cNvSpPr>
            <a:spLocks noGrp="1"/>
          </p:cNvSpPr>
          <p:nvPr>
            <p:ph type="subTitle" idx="1"/>
          </p:nvPr>
        </p:nvSpPr>
        <p:spPr>
          <a:xfrm>
            <a:off x="457200" y="2819400"/>
            <a:ext cx="7696200" cy="2254686"/>
          </a:xfrm>
        </p:spPr>
        <p:txBody>
          <a:bodyPr/>
          <a:lstStyle/>
          <a:p>
            <a:pPr algn="r"/>
            <a:r>
              <a:rPr lang="en-US" altLang="en-US" sz="2800" i="1" dirty="0">
                <a:latin typeface="MS PMincho" panose="02020600040205080304" pitchFamily="18" charset="-128"/>
                <a:ea typeface="MS PMincho" panose="02020600040205080304" pitchFamily="18" charset="-128"/>
              </a:rPr>
              <a:t>Kevin Mead</a:t>
            </a:r>
            <a:br>
              <a:rPr lang="en-US" altLang="en-US" sz="2800" i="1" dirty="0">
                <a:latin typeface="MS PMincho" panose="02020600040205080304" pitchFamily="18" charset="-128"/>
                <a:ea typeface="MS PMincho" panose="02020600040205080304" pitchFamily="18" charset="-128"/>
              </a:rPr>
            </a:br>
            <a:r>
              <a:rPr lang="en-US" altLang="en-US" sz="2800" i="1" dirty="0">
                <a:latin typeface="MS PMincho" panose="02020600040205080304" pitchFamily="18" charset="-128"/>
                <a:ea typeface="MS PMincho" panose="02020600040205080304" pitchFamily="18" charset="-128"/>
              </a:rPr>
              <a:t>ESS </a:t>
            </a:r>
            <a:r>
              <a:rPr lang="en-US" altLang="en-US" sz="2800" i="1" dirty="0" smtClean="0">
                <a:latin typeface="MS PMincho" panose="02020600040205080304" pitchFamily="18" charset="-128"/>
                <a:ea typeface="MS PMincho" panose="02020600040205080304" pitchFamily="18" charset="-128"/>
              </a:rPr>
              <a:t>Clinician</a:t>
            </a:r>
          </a:p>
          <a:p>
            <a:pPr algn="r"/>
            <a:r>
              <a:rPr lang="en-US" altLang="en-US" sz="2800" i="1" dirty="0" smtClean="0">
                <a:latin typeface="MS PMincho" panose="02020600040205080304" pitchFamily="18" charset="-128"/>
                <a:ea typeface="MS PMincho" panose="02020600040205080304" pitchFamily="18" charset="-128"/>
              </a:rPr>
              <a:t>Band director</a:t>
            </a:r>
          </a:p>
          <a:p>
            <a:pPr algn="r"/>
            <a:r>
              <a:rPr lang="en-US" altLang="en-US" sz="2000" i="1" dirty="0" err="1" smtClean="0">
                <a:latin typeface="MS PMincho" panose="02020600040205080304" pitchFamily="18" charset="-128"/>
                <a:ea typeface="MS PMincho" panose="02020600040205080304" pitchFamily="18" charset="-128"/>
              </a:rPr>
              <a:t>churchville</a:t>
            </a:r>
            <a:r>
              <a:rPr lang="en-US" altLang="en-US" sz="2000" i="1" dirty="0" smtClean="0">
                <a:latin typeface="MS PMincho" panose="02020600040205080304" pitchFamily="18" charset="-128"/>
                <a:ea typeface="MS PMincho" panose="02020600040205080304" pitchFamily="18" charset="-128"/>
              </a:rPr>
              <a:t>-chili senior high school</a:t>
            </a:r>
            <a:br>
              <a:rPr lang="en-US" altLang="en-US" sz="2000" i="1" dirty="0" smtClean="0">
                <a:latin typeface="MS PMincho" panose="02020600040205080304" pitchFamily="18" charset="-128"/>
                <a:ea typeface="MS PMincho" panose="02020600040205080304" pitchFamily="18" charset="-128"/>
              </a:rPr>
            </a:br>
            <a:r>
              <a:rPr lang="en-US" altLang="en-US" sz="2800" i="1" dirty="0" smtClean="0">
                <a:latin typeface="MS PMincho" panose="02020600040205080304" pitchFamily="18" charset="-128"/>
                <a:ea typeface="MS PMincho" panose="02020600040205080304" pitchFamily="18" charset="-128"/>
              </a:rPr>
              <a:t>585-729-3051</a:t>
            </a:r>
            <a:r>
              <a:rPr lang="en-US" altLang="en-US" sz="2800" i="1" dirty="0">
                <a:latin typeface="MS PMincho" panose="02020600040205080304" pitchFamily="18" charset="-128"/>
                <a:ea typeface="MS PMincho" panose="02020600040205080304" pitchFamily="18" charset="-128"/>
              </a:rPr>
              <a:t/>
            </a:r>
            <a:br>
              <a:rPr lang="en-US" altLang="en-US" sz="2800" i="1" dirty="0">
                <a:latin typeface="MS PMincho" panose="02020600040205080304" pitchFamily="18" charset="-128"/>
                <a:ea typeface="MS PMincho" panose="02020600040205080304" pitchFamily="18" charset="-128"/>
              </a:rPr>
            </a:br>
            <a:r>
              <a:rPr lang="en-US" altLang="en-US" sz="2800" i="1" cap="none" dirty="0">
                <a:latin typeface="Miriam" panose="020B0502050101010101" pitchFamily="34" charset="-79"/>
                <a:ea typeface="MS PMincho" panose="02020600040205080304" pitchFamily="18" charset="-128"/>
                <a:cs typeface="Miriam" panose="020B0502050101010101" pitchFamily="34" charset="-79"/>
              </a:rPr>
              <a:t>k</a:t>
            </a:r>
            <a:r>
              <a:rPr lang="en-US" altLang="en-US" sz="2800" i="1" cap="none" dirty="0" smtClean="0">
                <a:latin typeface="Miriam" panose="020B0502050101010101" pitchFamily="34" charset="-79"/>
                <a:ea typeface="MS PMincho" panose="02020600040205080304" pitchFamily="18" charset="-128"/>
                <a:cs typeface="Miriam" panose="020B0502050101010101" pitchFamily="34" charset="-79"/>
              </a:rPr>
              <a:t>mead@rochester.rr.com</a:t>
            </a:r>
            <a:endParaRPr lang="en-US" sz="2800" i="1" cap="none" dirty="0">
              <a:latin typeface="Miriam" panose="020B0502050101010101" pitchFamily="34" charset="-79"/>
              <a:ea typeface="MS PMincho" panose="02020600040205080304" pitchFamily="18" charset="-128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2691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7959725" cy="500063"/>
          </a:xfrm>
        </p:spPr>
        <p:txBody>
          <a:bodyPr/>
          <a:lstStyle/>
          <a:p>
            <a:pPr algn="ctr"/>
            <a:r>
              <a:rPr lang="en-US" b="1" dirty="0" smtClean="0"/>
              <a:t> Creating a performance based APPR assessment?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315200" cy="4572000"/>
          </a:xfrm>
        </p:spPr>
        <p:txBody>
          <a:bodyPr>
            <a:normAutofit fontScale="70000" lnSpcReduction="20000"/>
          </a:bodyPr>
          <a:lstStyle/>
          <a:p>
            <a:pPr>
              <a:spcAft>
                <a:spcPts val="1200"/>
              </a:spcAft>
            </a:pPr>
            <a:r>
              <a:rPr lang="en-US" sz="3400" dirty="0" smtClean="0"/>
              <a:t>After throwing out a written attempt at a pretest, we choose to utilize technology to get a better measure of student musical growth based on performance.</a:t>
            </a:r>
          </a:p>
          <a:p>
            <a:pPr>
              <a:spcAft>
                <a:spcPts val="1200"/>
              </a:spcAft>
            </a:pPr>
            <a:r>
              <a:rPr lang="en-US" sz="3400" dirty="0" smtClean="0"/>
              <a:t>We created an assignment unit to measure several musical concepts and created a APPR class.</a:t>
            </a:r>
          </a:p>
          <a:p>
            <a:pPr>
              <a:spcAft>
                <a:spcPts val="1200"/>
              </a:spcAft>
            </a:pPr>
            <a:r>
              <a:rPr lang="en-US" sz="3400" dirty="0" smtClean="0"/>
              <a:t>Every student (vocal and instrumental) took the test in school, by themselves, on the computer.</a:t>
            </a:r>
          </a:p>
          <a:p>
            <a:pPr>
              <a:spcAft>
                <a:spcPts val="1200"/>
              </a:spcAft>
            </a:pPr>
            <a:r>
              <a:rPr lang="en-US" sz="3400" dirty="0" smtClean="0"/>
              <a:t>We added a human grade to SM’s assessment.</a:t>
            </a:r>
          </a:p>
          <a:p>
            <a:pPr>
              <a:spcAft>
                <a:spcPts val="1200"/>
              </a:spcAft>
            </a:pPr>
            <a:r>
              <a:rPr lang="en-US" sz="3400" dirty="0" smtClean="0"/>
              <a:t>We included an essay on evaluating a performance and a composition question. (Common Core)</a:t>
            </a:r>
          </a:p>
          <a:p>
            <a:pPr>
              <a:spcAft>
                <a:spcPts val="1200"/>
              </a:spcAft>
            </a:pPr>
            <a:r>
              <a:rPr lang="en-US" sz="3400" dirty="0" smtClean="0"/>
              <a:t>We used the exact same assignment and testing technique during the post test to compare results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84060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smtClean="0"/>
              <a:t>What are the advantages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7356475" cy="3748088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sz="2400" dirty="0" smtClean="0"/>
              <a:t>Plenty of data available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You have a recording of each performance for future comparisons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Both the computer and the evaluator enters a grade for the performance </a:t>
            </a:r>
            <a:r>
              <a:rPr lang="en-US" sz="2000" dirty="0" smtClean="0"/>
              <a:t>(objective and subjective grading)</a:t>
            </a:r>
            <a:endParaRPr lang="en-US" sz="2400" dirty="0"/>
          </a:p>
          <a:p>
            <a:pPr>
              <a:spcAft>
                <a:spcPts val="1200"/>
              </a:spcAft>
            </a:pPr>
            <a:r>
              <a:rPr lang="en-US" sz="2400" dirty="0"/>
              <a:t>It is easy to have a different teacher grade the </a:t>
            </a:r>
            <a:r>
              <a:rPr lang="en-US" sz="2400" dirty="0" smtClean="0"/>
              <a:t>post-assessment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Use the data collected to improve instruction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96143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7959725" cy="500063"/>
          </a:xfrm>
        </p:spPr>
        <p:txBody>
          <a:bodyPr/>
          <a:lstStyle/>
          <a:p>
            <a:pPr algn="ctr"/>
            <a:r>
              <a:rPr lang="en-US" sz="2800" b="1" dirty="0"/>
              <a:t>Decide what you want to </a:t>
            </a:r>
            <a:r>
              <a:rPr lang="en-US" sz="2800" b="1" dirty="0" smtClean="0"/>
              <a:t>test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199" y="1447800"/>
            <a:ext cx="5869379" cy="4667992"/>
          </a:xfrm>
        </p:spPr>
        <p:txBody>
          <a:bodyPr>
            <a:normAutofit/>
          </a:bodyPr>
          <a:lstStyle/>
          <a:p>
            <a:pPr lvl="1">
              <a:spcAft>
                <a:spcPts val="1200"/>
              </a:spcAft>
            </a:pPr>
            <a:r>
              <a:rPr lang="en-US" sz="2000" dirty="0"/>
              <a:t>Performance units</a:t>
            </a:r>
          </a:p>
          <a:p>
            <a:pPr lvl="2">
              <a:spcBef>
                <a:spcPts val="0"/>
              </a:spcBef>
            </a:pPr>
            <a:r>
              <a:rPr lang="en-US" sz="1900" dirty="0" smtClean="0"/>
              <a:t>Sight-Reading/Singing</a:t>
            </a:r>
          </a:p>
          <a:p>
            <a:pPr lvl="2">
              <a:spcBef>
                <a:spcPts val="0"/>
              </a:spcBef>
            </a:pPr>
            <a:r>
              <a:rPr lang="en-US" sz="1900" dirty="0" smtClean="0"/>
              <a:t>Rhythm</a:t>
            </a:r>
          </a:p>
          <a:p>
            <a:pPr lvl="2">
              <a:spcBef>
                <a:spcPts val="0"/>
              </a:spcBef>
            </a:pPr>
            <a:r>
              <a:rPr lang="en-US" sz="1900" dirty="0" smtClean="0"/>
              <a:t>Scales/Key Recognition	</a:t>
            </a:r>
          </a:p>
          <a:p>
            <a:pPr lvl="2">
              <a:spcBef>
                <a:spcPts val="0"/>
              </a:spcBef>
            </a:pPr>
            <a:r>
              <a:rPr lang="en-US" sz="1900" dirty="0" smtClean="0"/>
              <a:t>Articulation/Diction</a:t>
            </a:r>
          </a:p>
          <a:p>
            <a:pPr lvl="2">
              <a:spcBef>
                <a:spcPts val="0"/>
              </a:spcBef>
            </a:pPr>
            <a:r>
              <a:rPr lang="en-US" sz="1900" dirty="0" err="1" smtClean="0"/>
              <a:t>Solfege</a:t>
            </a:r>
            <a:endParaRPr lang="en-US" sz="1900" dirty="0" smtClean="0"/>
          </a:p>
          <a:p>
            <a:pPr lvl="2">
              <a:spcBef>
                <a:spcPts val="0"/>
              </a:spcBef>
            </a:pPr>
            <a:r>
              <a:rPr lang="en-US" sz="1900" dirty="0" smtClean="0"/>
              <a:t>Tone/Warm-Up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sz="1900" dirty="0" smtClean="0"/>
              <a:t>Improvisation</a:t>
            </a:r>
          </a:p>
          <a:p>
            <a:pPr lvl="1">
              <a:spcAft>
                <a:spcPts val="1200"/>
              </a:spcAft>
            </a:pPr>
            <a:r>
              <a:rPr lang="en-US" sz="2000" dirty="0"/>
              <a:t>Written aspects</a:t>
            </a:r>
          </a:p>
          <a:p>
            <a:pPr lvl="2"/>
            <a:r>
              <a:rPr lang="en-US" sz="1900" dirty="0" smtClean="0"/>
              <a:t>Composition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1900" dirty="0" smtClean="0"/>
              <a:t>Written analysis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sz="1900" dirty="0" smtClean="0"/>
              <a:t>Music symbol identification</a:t>
            </a:r>
          </a:p>
          <a:p>
            <a:pPr lvl="1">
              <a:spcAft>
                <a:spcPts val="1200"/>
              </a:spcAft>
            </a:pPr>
            <a:r>
              <a:rPr lang="en-US" sz="2000" dirty="0" smtClean="0"/>
              <a:t>Any combination of these or others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86058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7959725" cy="500063"/>
          </a:xfrm>
        </p:spPr>
        <p:txBody>
          <a:bodyPr/>
          <a:lstStyle/>
          <a:p>
            <a:pPr algn="ctr"/>
            <a:r>
              <a:rPr lang="en-US" sz="2800" b="1" dirty="0" smtClean="0"/>
              <a:t>Decide how you want to grade the assessment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6553200" cy="4129088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400" dirty="0" smtClean="0"/>
              <a:t>Total performance or individual skills</a:t>
            </a:r>
          </a:p>
          <a:p>
            <a:pPr lvl="1">
              <a:spcAft>
                <a:spcPts val="0"/>
              </a:spcAft>
            </a:pPr>
            <a:r>
              <a:rPr lang="en-US" sz="2300" dirty="0" smtClean="0"/>
              <a:t>One overall grade for performance</a:t>
            </a:r>
          </a:p>
          <a:p>
            <a:pPr lvl="1">
              <a:spcAft>
                <a:spcPts val="1800"/>
              </a:spcAft>
            </a:pPr>
            <a:r>
              <a:rPr lang="en-US" sz="2300" dirty="0" smtClean="0"/>
              <a:t>Grading individual skills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Number of examples you will use</a:t>
            </a:r>
          </a:p>
          <a:p>
            <a:pPr lvl="1">
              <a:spcAft>
                <a:spcPts val="0"/>
              </a:spcAft>
            </a:pPr>
            <a:r>
              <a:rPr lang="en-US" sz="2300" dirty="0" smtClean="0"/>
              <a:t>More information means more data</a:t>
            </a:r>
          </a:p>
          <a:p>
            <a:pPr lvl="1">
              <a:spcAft>
                <a:spcPts val="1800"/>
              </a:spcAft>
            </a:pPr>
            <a:r>
              <a:rPr lang="en-US" sz="2300" dirty="0" smtClean="0"/>
              <a:t>More information means more time to grade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SmartMusic grade </a:t>
            </a:r>
            <a:r>
              <a:rPr lang="en-US" sz="2400" dirty="0" err="1" smtClean="0"/>
              <a:t>vs</a:t>
            </a:r>
            <a:r>
              <a:rPr lang="en-US" sz="2400" dirty="0" smtClean="0"/>
              <a:t> recording </a:t>
            </a:r>
            <a:r>
              <a:rPr lang="en-US" sz="2400" dirty="0"/>
              <a:t>g</a:t>
            </a:r>
            <a:r>
              <a:rPr lang="en-US" sz="2400" dirty="0" smtClean="0"/>
              <a:t>rade</a:t>
            </a:r>
          </a:p>
        </p:txBody>
      </p:sp>
    </p:spTree>
    <p:extLst>
      <p:ext uri="{BB962C8B-B14F-4D97-AF65-F5344CB8AC3E}">
        <p14:creationId xmlns:p14="http://schemas.microsoft.com/office/powerpoint/2010/main" val="3627584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7959725" cy="500063"/>
          </a:xfrm>
        </p:spPr>
        <p:txBody>
          <a:bodyPr/>
          <a:lstStyle/>
          <a:p>
            <a:pPr algn="ctr"/>
            <a:r>
              <a:rPr lang="en-US" sz="2800" b="1" dirty="0" smtClean="0"/>
              <a:t>How to get started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325" y="1676400"/>
            <a:ext cx="7127875" cy="4052888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1200"/>
              </a:spcAft>
            </a:pPr>
            <a:r>
              <a:rPr lang="en-US" sz="2400" dirty="0" smtClean="0"/>
              <a:t>Write a clear, well defined rubric for consistent grading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Find </a:t>
            </a:r>
            <a:r>
              <a:rPr lang="en-US" sz="2400" dirty="0"/>
              <a:t>examples in SmartMusic or write your own in Finale and create a </a:t>
            </a:r>
            <a:r>
              <a:rPr lang="en-US" sz="2400" dirty="0" err="1"/>
              <a:t>smp</a:t>
            </a:r>
            <a:r>
              <a:rPr lang="en-US" sz="2400" dirty="0"/>
              <a:t> file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Set up the example exactly </a:t>
            </a:r>
            <a:r>
              <a:rPr lang="en-US" sz="2400" dirty="0" smtClean="0"/>
              <a:t>the way </a:t>
            </a:r>
            <a:r>
              <a:rPr lang="en-US" sz="2400" dirty="0"/>
              <a:t>you want the student to see </a:t>
            </a:r>
            <a:r>
              <a:rPr lang="en-US" sz="2400" dirty="0" smtClean="0"/>
              <a:t>it</a:t>
            </a:r>
          </a:p>
          <a:p>
            <a:pPr lvl="1">
              <a:spcAft>
                <a:spcPts val="0"/>
              </a:spcAft>
            </a:pPr>
            <a:r>
              <a:rPr lang="en-US" sz="2300" dirty="0" smtClean="0"/>
              <a:t>Count off</a:t>
            </a:r>
          </a:p>
          <a:p>
            <a:pPr lvl="1">
              <a:spcAft>
                <a:spcPts val="0"/>
              </a:spcAft>
            </a:pPr>
            <a:r>
              <a:rPr lang="en-US" sz="2300" smtClean="0"/>
              <a:t>Cursor</a:t>
            </a:r>
            <a:endParaRPr lang="en-US" sz="2300" dirty="0" smtClean="0"/>
          </a:p>
          <a:p>
            <a:pPr lvl="1">
              <a:spcAft>
                <a:spcPts val="0"/>
              </a:spcAft>
            </a:pPr>
            <a:r>
              <a:rPr lang="en-US" sz="2300" dirty="0" smtClean="0"/>
              <a:t>Sight-reading</a:t>
            </a:r>
          </a:p>
          <a:p>
            <a:pPr lvl="1">
              <a:spcAft>
                <a:spcPts val="1200"/>
              </a:spcAft>
            </a:pPr>
            <a:r>
              <a:rPr lang="en-US" sz="2300" dirty="0" smtClean="0"/>
              <a:t>Change assignment name</a:t>
            </a:r>
            <a:endParaRPr lang="en-US" sz="2300" dirty="0"/>
          </a:p>
          <a:p>
            <a:pPr>
              <a:spcAft>
                <a:spcPts val="1200"/>
              </a:spcAft>
            </a:pPr>
            <a:r>
              <a:rPr lang="en-US" sz="2400" dirty="0" smtClean="0"/>
              <a:t>If you are using multiple examples, create </a:t>
            </a:r>
            <a:r>
              <a:rPr lang="en-US" sz="2400" dirty="0"/>
              <a:t>a unit in </a:t>
            </a:r>
            <a:r>
              <a:rPr lang="en-US" sz="2400" dirty="0" smtClean="0"/>
              <a:t>SmartMusic</a:t>
            </a:r>
          </a:p>
          <a:p>
            <a:pPr>
              <a:spcAft>
                <a:spcPts val="1200"/>
              </a:spcAft>
            </a:pP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32225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7959725" cy="500063"/>
          </a:xfrm>
        </p:spPr>
        <p:txBody>
          <a:bodyPr/>
          <a:lstStyle/>
          <a:p>
            <a:pPr algn="ctr"/>
            <a:r>
              <a:rPr lang="en-US" sz="2800" b="1" dirty="0" smtClean="0"/>
              <a:t>Assigning the test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325" y="1600200"/>
            <a:ext cx="6823075" cy="4129088"/>
          </a:xfrm>
        </p:spPr>
        <p:txBody>
          <a:bodyPr/>
          <a:lstStyle/>
          <a:p>
            <a:r>
              <a:rPr lang="en-US" sz="2400" dirty="0" smtClean="0"/>
              <a:t>Create a class</a:t>
            </a:r>
          </a:p>
          <a:p>
            <a:pPr lvl="1">
              <a:spcAft>
                <a:spcPts val="0"/>
              </a:spcAft>
            </a:pPr>
            <a:r>
              <a:rPr lang="en-US" sz="2100" dirty="0" smtClean="0"/>
              <a:t>The teacher that will be grading the test</a:t>
            </a:r>
            <a:r>
              <a:rPr lang="en-US" sz="2100" dirty="0"/>
              <a:t> </a:t>
            </a:r>
            <a:r>
              <a:rPr lang="en-US" sz="2100" dirty="0" smtClean="0"/>
              <a:t>needs to be the one creating the class</a:t>
            </a:r>
          </a:p>
          <a:p>
            <a:pPr lvl="1">
              <a:spcAft>
                <a:spcPts val="1200"/>
              </a:spcAft>
            </a:pPr>
            <a:r>
              <a:rPr lang="en-US" sz="2100" dirty="0" smtClean="0"/>
              <a:t>Select the quarter the test will be given</a:t>
            </a:r>
          </a:p>
          <a:p>
            <a:r>
              <a:rPr lang="en-US" sz="2400" dirty="0" smtClean="0"/>
              <a:t>Assign the example/unit</a:t>
            </a:r>
          </a:p>
          <a:p>
            <a:pPr lvl="1"/>
            <a:r>
              <a:rPr lang="en-US" sz="2100" dirty="0" smtClean="0"/>
              <a:t>Don’t make assignment until the test is ready to be given</a:t>
            </a:r>
          </a:p>
          <a:p>
            <a:pPr lvl="1"/>
            <a:r>
              <a:rPr lang="en-US" sz="2100" dirty="0" smtClean="0"/>
              <a:t>Select the class created above and check:</a:t>
            </a:r>
          </a:p>
          <a:p>
            <a:pPr marL="342900" lvl="1" indent="0" algn="ctr">
              <a:buNone/>
            </a:pPr>
            <a:r>
              <a:rPr lang="en-US" sz="2100" i="1" dirty="0" smtClean="0"/>
              <a:t>“</a:t>
            </a:r>
            <a:r>
              <a:rPr lang="en-US" sz="2100" i="1" dirty="0"/>
              <a:t>Also assign to students who enroll </a:t>
            </a:r>
            <a:r>
              <a:rPr lang="en-US" sz="2100" i="1" dirty="0" smtClean="0"/>
              <a:t>later”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177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7959725" cy="500063"/>
          </a:xfrm>
        </p:spPr>
        <p:txBody>
          <a:bodyPr/>
          <a:lstStyle/>
          <a:p>
            <a:pPr algn="ctr"/>
            <a:r>
              <a:rPr lang="en-US" sz="2800" b="1" dirty="0" smtClean="0"/>
              <a:t>Administering the test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6248400" cy="4129088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400" dirty="0" smtClean="0"/>
              <a:t>Make sure test computer is working well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Each student should have the same experience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Teacher observe the student enrolling in the class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Students should not hear or see the test examples prior to taking the test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Make sure students do a </a:t>
            </a:r>
            <a:r>
              <a:rPr lang="en-US" sz="2400" dirty="0" err="1" smtClean="0"/>
              <a:t>mic</a:t>
            </a:r>
            <a:r>
              <a:rPr lang="en-US" sz="2400" dirty="0" smtClean="0"/>
              <a:t> check before beginning the exam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56175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martMusic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30" r="36623" b="8205"/>
          <a:stretch/>
        </p:blipFill>
        <p:spPr>
          <a:xfrm>
            <a:off x="0" y="1828800"/>
            <a:ext cx="9014694" cy="36576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6200" y="2743200"/>
            <a:ext cx="2057400" cy="2667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362200" y="736951"/>
            <a:ext cx="480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Sample test results</a:t>
            </a:r>
          </a:p>
          <a:p>
            <a:pPr algn="ctr"/>
            <a:r>
              <a:rPr lang="en-US" sz="2800" dirty="0" smtClean="0"/>
              <a:t>SmartMusic </a:t>
            </a:r>
            <a:r>
              <a:rPr lang="en-US" sz="2800" dirty="0" err="1"/>
              <a:t>G</a:t>
            </a:r>
            <a:r>
              <a:rPr lang="en-US" sz="2800" dirty="0" err="1" smtClean="0"/>
              <a:t>radebook</a:t>
            </a:r>
            <a:r>
              <a:rPr lang="en-US" sz="2800" dirty="0" smtClean="0"/>
              <a:t> view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2458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7959725" cy="500063"/>
          </a:xfrm>
        </p:spPr>
        <p:txBody>
          <a:bodyPr/>
          <a:lstStyle/>
          <a:p>
            <a:pPr algn="ctr"/>
            <a:r>
              <a:rPr lang="en-US" sz="2800" b="1" dirty="0" smtClean="0"/>
              <a:t>Collecting the data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325" y="1600200"/>
            <a:ext cx="7127875" cy="4129088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400" dirty="0" smtClean="0"/>
              <a:t>Use the export data feature of SmartMusic to create an excel spreadsheet with the </a:t>
            </a:r>
            <a:r>
              <a:rPr lang="en-US" sz="2400" dirty="0"/>
              <a:t>S</a:t>
            </a:r>
            <a:r>
              <a:rPr lang="en-US" sz="2400" dirty="0" smtClean="0"/>
              <a:t>martMusic assessment grade already in place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Add </a:t>
            </a:r>
            <a:r>
              <a:rPr lang="en-US" sz="2400" dirty="0"/>
              <a:t>c</a:t>
            </a:r>
            <a:r>
              <a:rPr lang="en-US" sz="2400" dirty="0" smtClean="0"/>
              <a:t>olumns for the teacher rating(s)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Grade the recordings using the rubric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Add columns for final averages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Use mail merge to print out test results for each student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00149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959725" cy="500063"/>
          </a:xfrm>
        </p:spPr>
        <p:txBody>
          <a:bodyPr/>
          <a:lstStyle/>
          <a:p>
            <a:pPr algn="ctr"/>
            <a:r>
              <a:rPr lang="en-US" dirty="0" smtClean="0"/>
              <a:t>PRE-ASSESSMENT AVERAGES</a:t>
            </a:r>
            <a:endParaRPr lang="en-US" dirty="0"/>
          </a:p>
        </p:txBody>
      </p:sp>
      <p:pic>
        <p:nvPicPr>
          <p:cNvPr id="12" name="Content Placeholder 11" descr="Microsoft Excel - 2012 Mead-Bacon Pre-assessment for powerpoint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" t="4075" r="4787" b="5125"/>
          <a:stretch/>
        </p:blipFill>
        <p:spPr>
          <a:xfrm>
            <a:off x="83127" y="1199408"/>
            <a:ext cx="8974320" cy="4652911"/>
          </a:xfrm>
        </p:spPr>
      </p:pic>
    </p:spTree>
    <p:extLst>
      <p:ext uri="{BB962C8B-B14F-4D97-AF65-F5344CB8AC3E}">
        <p14:creationId xmlns:p14="http://schemas.microsoft.com/office/powerpoint/2010/main" val="356190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rticulation rubric for powerpoint - Microsoft Word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6" t="15573" r="17533" b="50084"/>
          <a:stretch/>
        </p:blipFill>
        <p:spPr>
          <a:xfrm>
            <a:off x="176542" y="76200"/>
            <a:ext cx="8923804" cy="2564081"/>
          </a:xfrm>
        </p:spPr>
      </p:pic>
      <p:pic>
        <p:nvPicPr>
          <p:cNvPr id="5" name="Articulation Exampl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65908" y="2910939"/>
            <a:ext cx="533400" cy="533400"/>
          </a:xfrm>
          <a:prstGeom prst="rect">
            <a:avLst/>
          </a:prstGeom>
        </p:spPr>
      </p:pic>
      <p:pic>
        <p:nvPicPr>
          <p:cNvPr id="6" name="Picture 5" descr="SmartMusic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6" t="32782" r="15713" b="25029"/>
          <a:stretch/>
        </p:blipFill>
        <p:spPr>
          <a:xfrm>
            <a:off x="273877" y="3859480"/>
            <a:ext cx="8717463" cy="292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89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959725" cy="1524000"/>
          </a:xfrm>
        </p:spPr>
        <p:txBody>
          <a:bodyPr/>
          <a:lstStyle/>
          <a:p>
            <a:pPr algn="ctr">
              <a:lnSpc>
                <a:spcPct val="150000"/>
              </a:lnSpc>
              <a:spcAft>
                <a:spcPts val="3000"/>
              </a:spcAft>
            </a:pPr>
            <a:r>
              <a:rPr lang="en-US" sz="3600" b="1" dirty="0"/>
              <a:t>Writing the </a:t>
            </a:r>
            <a:r>
              <a:rPr lang="en-US" sz="3600" b="1" dirty="0" smtClean="0"/>
              <a:t>SLO</a:t>
            </a:r>
            <a:br>
              <a:rPr lang="en-US" sz="3600" b="1" dirty="0" smtClean="0"/>
            </a:br>
            <a:r>
              <a:rPr lang="en-US" sz="2800" b="1" dirty="0" smtClean="0"/>
              <a:t>Common Growth Target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514600"/>
            <a:ext cx="6400800" cy="3214688"/>
          </a:xfrm>
        </p:spPr>
        <p:txBody>
          <a:bodyPr>
            <a:normAutofit/>
          </a:bodyPr>
          <a:lstStyle/>
          <a:p>
            <a:r>
              <a:rPr lang="en-US" sz="3200" dirty="0"/>
              <a:t>The goal of the music department is to increase the mean scores on the post assessment by 5 points over the p</a:t>
            </a:r>
            <a:r>
              <a:rPr lang="en-US" sz="3200" dirty="0" smtClean="0"/>
              <a:t>re-assessment mean.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66030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7959725" cy="500063"/>
          </a:xfrm>
        </p:spPr>
        <p:txBody>
          <a:bodyPr/>
          <a:lstStyle/>
          <a:p>
            <a:pPr algn="ctr"/>
            <a:r>
              <a:rPr lang="en-US" sz="2800" b="1" dirty="0" smtClean="0"/>
              <a:t>Writing the SLO - Rationale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325" y="1752600"/>
            <a:ext cx="7813675" cy="4191000"/>
          </a:xfrm>
        </p:spPr>
        <p:txBody>
          <a:bodyPr>
            <a:noAutofit/>
          </a:bodyPr>
          <a:lstStyle/>
          <a:p>
            <a:r>
              <a:rPr lang="en-US" sz="2800" dirty="0"/>
              <a:t>The same skills being tested on both the pre and post assessment have been taught to our current students </a:t>
            </a:r>
            <a:r>
              <a:rPr lang="en-US" sz="2800" dirty="0" smtClean="0"/>
              <a:t>since they began kindergarten</a:t>
            </a:r>
            <a:r>
              <a:rPr lang="en-US" sz="2800" dirty="0"/>
              <a:t>. Students that scored an average of 50 points on the pre test have therefore taken </a:t>
            </a:r>
            <a:r>
              <a:rPr lang="en-US" sz="2800" dirty="0" smtClean="0"/>
              <a:t>10 years </a:t>
            </a:r>
            <a:r>
              <a:rPr lang="en-US" sz="2800" dirty="0"/>
              <a:t>to reach that level. With this information, we assume that a continued increase of five percent per </a:t>
            </a:r>
            <a:r>
              <a:rPr lang="en-US" sz="2800" dirty="0" smtClean="0"/>
              <a:t>year would </a:t>
            </a:r>
            <a:r>
              <a:rPr lang="en-US" sz="2800" dirty="0"/>
              <a:t>be a reasonable goal until further testing patterns can be established.</a:t>
            </a:r>
          </a:p>
        </p:txBody>
      </p:sp>
    </p:spTree>
    <p:extLst>
      <p:ext uri="{BB962C8B-B14F-4D97-AF65-F5344CB8AC3E}">
        <p14:creationId xmlns:p14="http://schemas.microsoft.com/office/powerpoint/2010/main" val="4190899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7959725" cy="500063"/>
          </a:xfrm>
        </p:spPr>
        <p:txBody>
          <a:bodyPr/>
          <a:lstStyle/>
          <a:p>
            <a:pPr algn="ctr"/>
            <a:r>
              <a:rPr lang="en-US" sz="2800" b="1" dirty="0" smtClean="0"/>
              <a:t>Post Assessment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086600" cy="41910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2400" dirty="0" smtClean="0"/>
              <a:t>Every effort was made to match the pre-assessment logistics so we could compare apples to apples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The teacher that was going to be grading the post assessment set up the class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The same unit was assigned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The same rubrics were used for the human grading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Data comparisons were made on the spreadsheet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651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7959725" cy="500063"/>
          </a:xfrm>
        </p:spPr>
        <p:txBody>
          <a:bodyPr/>
          <a:lstStyle/>
          <a:p>
            <a:pPr algn="ctr"/>
            <a:r>
              <a:rPr lang="en-US" sz="2800" b="1" dirty="0" smtClean="0"/>
              <a:t>Final results and report</a:t>
            </a:r>
            <a:endParaRPr lang="en-US" sz="2800" b="1" dirty="0"/>
          </a:p>
        </p:txBody>
      </p:sp>
      <p:pic>
        <p:nvPicPr>
          <p:cNvPr id="4" name="Content Placeholder 3" descr="Microsoft Excel - 2013 Post Test Report Card Entry for powerpoint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1" t="7565" r="3043" b="23280"/>
          <a:stretch/>
        </p:blipFill>
        <p:spPr>
          <a:xfrm>
            <a:off x="76200" y="1690076"/>
            <a:ext cx="8991600" cy="3796324"/>
          </a:xfrm>
        </p:spPr>
      </p:pic>
    </p:spTree>
    <p:extLst>
      <p:ext uri="{BB962C8B-B14F-4D97-AF65-F5344CB8AC3E}">
        <p14:creationId xmlns:p14="http://schemas.microsoft.com/office/powerpoint/2010/main" val="4019216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7959725" cy="500063"/>
          </a:xfrm>
        </p:spPr>
        <p:txBody>
          <a:bodyPr/>
          <a:lstStyle/>
          <a:p>
            <a:pPr algn="ctr"/>
            <a:r>
              <a:rPr lang="en-US" sz="2800" b="1" dirty="0" smtClean="0"/>
              <a:t>Final results and report</a:t>
            </a:r>
            <a:endParaRPr lang="en-US" sz="2800" b="1" dirty="0"/>
          </a:p>
        </p:txBody>
      </p:sp>
      <p:pic>
        <p:nvPicPr>
          <p:cNvPr id="8" name="Content Placeholder 7" descr="Microsoft Excel - 2013 Post Test Report Card Entry for powerpoint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8" t="8191" r="3180" b="5775"/>
          <a:stretch/>
        </p:blipFill>
        <p:spPr>
          <a:xfrm>
            <a:off x="182567" y="1447800"/>
            <a:ext cx="8802952" cy="4377857"/>
          </a:xfrm>
        </p:spPr>
      </p:pic>
    </p:spTree>
    <p:extLst>
      <p:ext uri="{BB962C8B-B14F-4D97-AF65-F5344CB8AC3E}">
        <p14:creationId xmlns:p14="http://schemas.microsoft.com/office/powerpoint/2010/main" val="3815787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erformance Based Pre-assessment 2013 for powerpoint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8" t="6741" r="31688" b="16110"/>
          <a:stretch/>
        </p:blipFill>
        <p:spPr>
          <a:xfrm>
            <a:off x="2514600" y="50532"/>
            <a:ext cx="6172200" cy="680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508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7959725" cy="500063"/>
          </a:xfrm>
        </p:spPr>
        <p:txBody>
          <a:bodyPr/>
          <a:lstStyle/>
          <a:p>
            <a:pPr algn="ctr"/>
            <a:r>
              <a:rPr lang="en-US" sz="2800" b="1" dirty="0" smtClean="0"/>
              <a:t>Using the information to improve instruction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52600"/>
            <a:ext cx="6248400" cy="3976688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400" dirty="0" smtClean="0"/>
              <a:t>Review the overall average data collected to identify strengths and weakness in your program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Make repertoire choices throughout the year to help improve student performance on those skills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Print out individual student scores to include in your grade book and/or lesson planning book for daily/weekly planning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85646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959725" cy="500063"/>
          </a:xfrm>
        </p:spPr>
        <p:txBody>
          <a:bodyPr/>
          <a:lstStyle/>
          <a:p>
            <a:pPr algn="ctr"/>
            <a:r>
              <a:rPr lang="en-US" dirty="0" smtClean="0"/>
              <a:t>PRE-ASSESSMENT AVERAGES</a:t>
            </a:r>
            <a:endParaRPr lang="en-US" dirty="0"/>
          </a:p>
        </p:txBody>
      </p:sp>
      <p:pic>
        <p:nvPicPr>
          <p:cNvPr id="12" name="Content Placeholder 11" descr="Microsoft Excel - 2012 Mead-Bacon Pre-assessment for powerpoint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" t="4075" r="4787" b="5125"/>
          <a:stretch/>
        </p:blipFill>
        <p:spPr>
          <a:xfrm>
            <a:off x="83127" y="1199408"/>
            <a:ext cx="8974320" cy="4652911"/>
          </a:xfrm>
        </p:spPr>
      </p:pic>
    </p:spTree>
    <p:extLst>
      <p:ext uri="{BB962C8B-B14F-4D97-AF65-F5344CB8AC3E}">
        <p14:creationId xmlns:p14="http://schemas.microsoft.com/office/powerpoint/2010/main" val="1350265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7959725" cy="500063"/>
          </a:xfrm>
        </p:spPr>
        <p:txBody>
          <a:bodyPr/>
          <a:lstStyle/>
          <a:p>
            <a:pPr algn="ctr"/>
            <a:r>
              <a:rPr lang="en-US" sz="2800" b="1" dirty="0" smtClean="0"/>
              <a:t>Information for Lesson Planning</a:t>
            </a:r>
            <a:endParaRPr lang="en-US" sz="2800" b="1" dirty="0"/>
          </a:p>
        </p:txBody>
      </p:sp>
      <p:pic>
        <p:nvPicPr>
          <p:cNvPr id="4" name="Content Placeholder 3" descr="Microsoft Excel - 2012 Mead-Bacon Pre-assessment for powerpoint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" t="6675" r="2017" b="17562"/>
          <a:stretch/>
        </p:blipFill>
        <p:spPr>
          <a:xfrm>
            <a:off x="76200" y="1507177"/>
            <a:ext cx="9036738" cy="4055423"/>
          </a:xfrm>
        </p:spPr>
      </p:pic>
    </p:spTree>
    <p:extLst>
      <p:ext uri="{BB962C8B-B14F-4D97-AF65-F5344CB8AC3E}">
        <p14:creationId xmlns:p14="http://schemas.microsoft.com/office/powerpoint/2010/main" val="1226039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959725" cy="500063"/>
          </a:xfrm>
        </p:spPr>
        <p:txBody>
          <a:bodyPr/>
          <a:lstStyle/>
          <a:p>
            <a:pPr algn="ctr"/>
            <a:r>
              <a:rPr lang="en-US" sz="2800" b="1" dirty="0" smtClean="0"/>
              <a:t>Grade book </a:t>
            </a:r>
            <a:r>
              <a:rPr lang="en-US" sz="2800" b="1" dirty="0"/>
              <a:t>p</a:t>
            </a:r>
            <a:r>
              <a:rPr lang="en-US" sz="2800" b="1" dirty="0" smtClean="0"/>
              <a:t>ages</a:t>
            </a:r>
            <a:endParaRPr lang="en-US" sz="2800" b="1" dirty="0"/>
          </a:p>
        </p:txBody>
      </p:sp>
      <p:pic>
        <p:nvPicPr>
          <p:cNvPr id="5" name="Content Placeholder 4" descr="Grade Book inserts FOR POWERPOINT.pdf - Adobe Reader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0" t="19862" r="23942" b="10852"/>
          <a:stretch/>
        </p:blipFill>
        <p:spPr>
          <a:xfrm>
            <a:off x="1073879" y="1066800"/>
            <a:ext cx="7310203" cy="5029200"/>
          </a:xfrm>
        </p:spPr>
      </p:pic>
    </p:spTree>
    <p:extLst>
      <p:ext uri="{BB962C8B-B14F-4D97-AF65-F5344CB8AC3E}">
        <p14:creationId xmlns:p14="http://schemas.microsoft.com/office/powerpoint/2010/main" val="1470304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7959725" cy="500063"/>
          </a:xfrm>
        </p:spPr>
        <p:txBody>
          <a:bodyPr/>
          <a:lstStyle/>
          <a:p>
            <a:pPr algn="ctr"/>
            <a:r>
              <a:rPr lang="en-US" sz="2800" b="1" dirty="0" smtClean="0"/>
              <a:t>Review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325" y="1600200"/>
            <a:ext cx="7280275" cy="4129088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400" dirty="0" smtClean="0"/>
              <a:t>The process was time consuming but the information gathered was invaluable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Familiarizing students with the software by using it in lessons and home assignments improved SmartMusic scores automatically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We need to look at making the test questions grade specific so students don’t receive the same excerpt(s) from one year to another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94335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MKM-001.FIN.PowerPointTemplate.A.1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1491</TotalTime>
  <Words>773</Words>
  <Application>Microsoft Macintosh PowerPoint</Application>
  <PresentationFormat>On-screen Show (4:3)</PresentationFormat>
  <Paragraphs>95</Paragraphs>
  <Slides>23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MKM-001.FIN.PowerPointTemplate.A.13</vt:lpstr>
      <vt:lpstr>SmartMusic Workshop</vt:lpstr>
      <vt:lpstr> Creating a performance based APPR assessment?</vt:lpstr>
      <vt:lpstr>What are the advantages</vt:lpstr>
      <vt:lpstr>Decide what you want to test</vt:lpstr>
      <vt:lpstr>Decide how you want to grade the assessment</vt:lpstr>
      <vt:lpstr>How to get started</vt:lpstr>
      <vt:lpstr>Assigning the test</vt:lpstr>
      <vt:lpstr>Administering the test</vt:lpstr>
      <vt:lpstr>PowerPoint Presentation</vt:lpstr>
      <vt:lpstr>Collecting the data</vt:lpstr>
      <vt:lpstr>PRE-ASSESSMENT AVERAGES</vt:lpstr>
      <vt:lpstr>PowerPoint Presentation</vt:lpstr>
      <vt:lpstr>Writing the SLO Common Growth Target</vt:lpstr>
      <vt:lpstr>Writing the SLO - Rationale</vt:lpstr>
      <vt:lpstr>Post Assessment</vt:lpstr>
      <vt:lpstr>Final results and report</vt:lpstr>
      <vt:lpstr>Final results and report</vt:lpstr>
      <vt:lpstr>PowerPoint Presentation</vt:lpstr>
      <vt:lpstr>Using the information to improve instruction</vt:lpstr>
      <vt:lpstr>PRE-ASSESSMENT AVERAGES</vt:lpstr>
      <vt:lpstr>Information for Lesson Planning</vt:lpstr>
      <vt:lpstr>Grade book pages</vt:lpstr>
      <vt:lpstr>Review</vt:lpstr>
    </vt:vector>
  </TitlesOfParts>
  <Company>Churchville Chili 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Mead</dc:creator>
  <cp:lastModifiedBy>Leigh Kallestad</cp:lastModifiedBy>
  <cp:revision>73</cp:revision>
  <cp:lastPrinted>2013-08-12T00:11:02Z</cp:lastPrinted>
  <dcterms:created xsi:type="dcterms:W3CDTF">2013-08-11T17:27:32Z</dcterms:created>
  <dcterms:modified xsi:type="dcterms:W3CDTF">2015-03-23T14:15:06Z</dcterms:modified>
</cp:coreProperties>
</file>