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60" r:id="rId4"/>
    <p:sldId id="262" r:id="rId5"/>
    <p:sldId id="263" r:id="rId6"/>
    <p:sldId id="281" r:id="rId7"/>
    <p:sldId id="264" r:id="rId8"/>
    <p:sldId id="259" r:id="rId9"/>
    <p:sldId id="261" r:id="rId10"/>
    <p:sldId id="279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66" r:id="rId24"/>
    <p:sldId id="278" r:id="rId25"/>
    <p:sldId id="282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-800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9CD20-3050-A84A-A933-3ECEBF0795F9}" type="datetimeFigureOut">
              <a:rPr lang="en-US" smtClean="0"/>
              <a:t>3/28/15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D0183-370E-C843-8B81-DF3A298AB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81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401600-4CB9-3441-9FF0-F84DD46D02BF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401600-4CB9-3441-9FF0-F84DD46D02BF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10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11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18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20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21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A8378F-F4CA-1E42-8A0E-DF6CD0ECAEC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lIns="45720" tIns="0" rIns="45720" bIns="0" rtlCol="0" anchor="b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788"/>
            <a:ext cx="1984375" cy="2730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latin typeface="Rockwell" pitchFamily="32" charset="0"/>
                <a:ea typeface="ＭＳ Ｐゴシック" pitchFamily="32" charset="-128"/>
                <a:cs typeface="ＭＳ Ｐゴシック" pitchFamily="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25" y="6300788"/>
            <a:ext cx="3813175" cy="2730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latin typeface="Rockwell" pitchFamily="32" charset="0"/>
                <a:ea typeface="ＭＳ Ｐゴシック" pitchFamily="32" charset="-128"/>
                <a:cs typeface="ＭＳ Ｐゴシック" pitchFamily="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638" y="6300788"/>
            <a:ext cx="685800" cy="2730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100">
                <a:latin typeface="Rockwel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9CB16F4-8D29-244B-8BB3-42F221BC2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78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F6652000-23AD-1B44-8542-7C6424429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0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299200"/>
            <a:ext cx="1981200" cy="273050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Rockwell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962400" y="6299200"/>
            <a:ext cx="3810000" cy="273050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264525" y="6311900"/>
            <a:ext cx="685800" cy="265113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100">
                <a:latin typeface="Rockwel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5FEF2BF-F009-BE45-B324-CEEA478CA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98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lIns="45720" tIns="0" rIns="45720" bIns="0" rtlCol="0" anchor="b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tIns="0" rIns="45720" bIns="0" rtlCol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22C1FD86-984C-FC42-BE84-1D34D64B5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57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2612A1D5-2319-DF41-8125-4FC4B4E71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2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 rot="-360000">
            <a:off x="654050" y="444500"/>
            <a:ext cx="5416550" cy="3630613"/>
            <a:chOff x="1524000" y="381000"/>
            <a:chExt cx="3657600" cy="4737978"/>
          </a:xfrm>
        </p:grpSpPr>
        <p:sp>
          <p:nvSpPr>
            <p:cNvPr id="6" name="Rectangle 5"/>
            <p:cNvSpPr/>
            <p:nvPr userDrawn="1"/>
          </p:nvSpPr>
          <p:spPr>
            <a:xfrm>
              <a:off x="1516648" y="364886"/>
              <a:ext cx="3657600" cy="4723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5FCA654F-F3C2-754B-83B6-9697A24C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50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AEAF0C6A-5A85-FB41-A1A3-629596DE4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9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omparison-Under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81A1B695-BA26-DB46-B49D-3E47D5F4E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66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35FD462A-CA60-AB48-98BE-61DE6140AB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1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CF1A9E5A-5F57-3947-8EE2-E830C8F22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44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3A944335-4CE1-EF48-855A-DDD181B7A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42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1640333A-8396-794F-9EBF-C7221143E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22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719D4CE9-264B-EC46-B0A9-3DE3DCA4F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35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D429BA02-B183-DC46-8DFD-A8F2436B0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09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 rot="-178369">
            <a:off x="628650" y="506413"/>
            <a:ext cx="3851275" cy="5514975"/>
            <a:chOff x="1524000" y="381000"/>
            <a:chExt cx="3657600" cy="4737978"/>
          </a:xfrm>
        </p:grpSpPr>
        <p:sp>
          <p:nvSpPr>
            <p:cNvPr id="6" name="Rectangle 5"/>
            <p:cNvSpPr/>
            <p:nvPr userDrawn="1"/>
          </p:nvSpPr>
          <p:spPr>
            <a:xfrm>
              <a:off x="1506480" y="377436"/>
              <a:ext cx="3657600" cy="47243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4713839A-1DE3-1E40-B598-3B88FA689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04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3"/>
          <p:cNvGrpSpPr>
            <a:grpSpLocks/>
          </p:cNvGrpSpPr>
          <p:nvPr/>
        </p:nvGrpSpPr>
        <p:grpSpPr bwMode="auto">
          <a:xfrm rot="-385649">
            <a:off x="312738" y="3521075"/>
            <a:ext cx="4089400" cy="3025775"/>
            <a:chOff x="1524000" y="381000"/>
            <a:chExt cx="3657600" cy="4737978"/>
          </a:xfrm>
        </p:grpSpPr>
        <p:sp>
          <p:nvSpPr>
            <p:cNvPr id="7" name="Rectangle 6"/>
            <p:cNvSpPr/>
            <p:nvPr userDrawn="1"/>
          </p:nvSpPr>
          <p:spPr>
            <a:xfrm>
              <a:off x="1515633" y="361800"/>
              <a:ext cx="3657600" cy="47255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 rot="232774">
            <a:off x="169863" y="241300"/>
            <a:ext cx="4087812" cy="3025775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3760" y="381014"/>
              <a:ext cx="3657600" cy="47255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4C0C87EC-E469-DD4C-AF41-5D0EF3E90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24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 rot="232774">
            <a:off x="2058988" y="379413"/>
            <a:ext cx="5032375" cy="3443287"/>
            <a:chOff x="1524000" y="381000"/>
            <a:chExt cx="3657600" cy="4737978"/>
          </a:xfrm>
        </p:grpSpPr>
        <p:sp>
          <p:nvSpPr>
            <p:cNvPr id="6" name="Rectangle 5"/>
            <p:cNvSpPr/>
            <p:nvPr userDrawn="1"/>
          </p:nvSpPr>
          <p:spPr>
            <a:xfrm>
              <a:off x="1523766" y="381015"/>
              <a:ext cx="3657600" cy="47248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F464CF95-EA00-C044-BE27-E045CD81EE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61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3"/>
          <p:cNvGrpSpPr>
            <a:grpSpLocks/>
          </p:cNvGrpSpPr>
          <p:nvPr/>
        </p:nvGrpSpPr>
        <p:grpSpPr bwMode="auto">
          <a:xfrm rot="-180000">
            <a:off x="114300" y="115888"/>
            <a:ext cx="3968750" cy="3705225"/>
            <a:chOff x="1524000" y="381000"/>
            <a:chExt cx="3657600" cy="4737978"/>
          </a:xfrm>
        </p:grpSpPr>
        <p:sp>
          <p:nvSpPr>
            <p:cNvPr id="7" name="Rectangle 6"/>
            <p:cNvSpPr/>
            <p:nvPr userDrawn="1"/>
          </p:nvSpPr>
          <p:spPr>
            <a:xfrm>
              <a:off x="1506889" y="375680"/>
              <a:ext cx="3657600" cy="47237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 rot="360000">
            <a:off x="4165600" y="323850"/>
            <a:ext cx="4792663" cy="344328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3620" y="381036"/>
              <a:ext cx="3657600" cy="47248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  <a:latin typeface="Goudy Old Style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C0B201B7-A40B-8440-8BDE-83564BA70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46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31A0EDB3-3C46-ED4F-B526-7AFF5D5D81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08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D6BA88F0-6206-2E4B-B4A4-213A5A0DE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503238"/>
            <a:ext cx="731361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735138"/>
            <a:ext cx="7313613" cy="405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2863" y="6315075"/>
            <a:ext cx="1295400" cy="265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prstClr val="black"/>
                </a:solidFill>
                <a:latin typeface="Rockwell" pitchFamily="18" charset="0"/>
                <a:ea typeface="ＭＳ Ｐゴシック" charset="-128"/>
                <a:cs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3350" y="6305550"/>
            <a:ext cx="3717925" cy="2587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prstClr val="black"/>
                </a:solidFill>
                <a:latin typeface="Rockwell" pitchFamily="18" charset="0"/>
                <a:ea typeface="ＭＳ Ｐゴシック" charset="-128"/>
                <a:cs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575" y="5476875"/>
            <a:ext cx="1482725" cy="8509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200">
                <a:solidFill>
                  <a:prstClr val="black"/>
                </a:solidFill>
                <a:latin typeface="Impact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C3CFAF-7B44-2149-93A0-77F1E811DCFA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56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ＭＳ Ｐゴシック" pitchFamily="32" charset="-128"/>
          <a:cs typeface="ＭＳ Ｐゴシック" pitchFamily="3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32" charset="0"/>
          <a:ea typeface="ＭＳ Ｐゴシック" pitchFamily="32" charset="-128"/>
          <a:cs typeface="ＭＳ Ｐゴシック" pitchFamily="32" charset="-128"/>
        </a:defRPr>
      </a:lvl9pPr>
    </p:titleStyle>
    <p:bodyStyle>
      <a:lvl1pPr marL="463550" indent="-463550" algn="l" rtl="0" eaLnBrk="0" fontAlgn="base" hangingPunct="0">
        <a:spcBef>
          <a:spcPts val="2000"/>
        </a:spcBef>
        <a:spcAft>
          <a:spcPct val="0"/>
        </a:spcAft>
        <a:buSzPct val="90000"/>
        <a:buBlip>
          <a:blip r:embed="rId22"/>
        </a:buBlip>
        <a:defRPr sz="2400" kern="1200">
          <a:solidFill>
            <a:schemeClr val="tx1"/>
          </a:solidFill>
          <a:latin typeface="+mn-lt"/>
          <a:ea typeface="ＭＳ Ｐゴシック" pitchFamily="32" charset="-128"/>
          <a:cs typeface="ＭＳ Ｐゴシック" pitchFamily="32" charset="-128"/>
        </a:defRPr>
      </a:lvl1pPr>
      <a:lvl2pPr marL="914400" indent="-457200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3"/>
        </a:buBlip>
        <a:defRPr sz="2200" kern="1200">
          <a:solidFill>
            <a:schemeClr val="tx1"/>
          </a:solidFill>
          <a:latin typeface="+mn-lt"/>
          <a:ea typeface="ＭＳ Ｐゴシック" pitchFamily="32" charset="-128"/>
          <a:cs typeface="+mn-cs"/>
        </a:defRPr>
      </a:lvl2pPr>
      <a:lvl3pPr marL="1255713" indent="-341313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4"/>
        </a:buBlip>
        <a:defRPr sz="2000" kern="1200">
          <a:solidFill>
            <a:schemeClr val="tx1"/>
          </a:solidFill>
          <a:latin typeface="+mn-lt"/>
          <a:ea typeface="ＭＳ Ｐゴシック" pitchFamily="32" charset="-128"/>
          <a:cs typeface="+mn-cs"/>
        </a:defRPr>
      </a:lvl3pPr>
      <a:lvl4pPr marL="1597025" indent="-341313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4"/>
        </a:buBlip>
        <a:defRPr kern="1200">
          <a:solidFill>
            <a:schemeClr val="tx1"/>
          </a:solidFill>
          <a:latin typeface="+mn-lt"/>
          <a:ea typeface="ＭＳ Ｐゴシック" pitchFamily="32" charset="-128"/>
          <a:cs typeface="+mn-cs"/>
        </a:defRPr>
      </a:lvl4pPr>
      <a:lvl5pPr marL="1938338" indent="-341313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4"/>
        </a:buBlip>
        <a:defRPr kern="1200">
          <a:solidFill>
            <a:schemeClr val="tx1"/>
          </a:solidFill>
          <a:latin typeface="+mn-lt"/>
          <a:ea typeface="ＭＳ Ｐゴシック" pitchFamily="3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lkallestad@makemusic.com" TargetMode="External"/><Relationship Id="rId4" Type="http://schemas.openxmlformats.org/officeDocument/2006/relationships/hyperlink" Target="mailto:kmead@rochester.rr.com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hyperlink" Target="mailto:lkallestad@makemusic.co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S_goss@easdpa.or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S_goss@easdpa.or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tore.makemusic.com/Store/default.aspx?tab=smartmusic&amp;_ga=1.199886318.1383271633.1234882206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smartmusic.com/onlinehelp/Desktop/smartmusic.ht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uc1bpssbnk" TargetMode="External"/><Relationship Id="rId4" Type="http://schemas.openxmlformats.org/officeDocument/2006/relationships/hyperlink" Target="https://www.youtube.com/watch?v=2j-hNt3RuGw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Aft>
                <a:spcPct val="0"/>
              </a:spcAft>
              <a:defRPr/>
            </a:pPr>
            <a:r>
              <a:rPr lang="en-US" sz="8800" dirty="0" smtClean="0">
                <a:solidFill>
                  <a:srgbClr val="000000"/>
                </a:solidFill>
                <a:latin typeface="Book Antiqua" charset="0"/>
                <a:ea typeface="ＭＳ Ｐゴシック" charset="-128"/>
                <a:cs typeface="ＭＳ Ｐゴシック" charset="-128"/>
              </a:rPr>
              <a:t>Smart Music</a:t>
            </a:r>
            <a:endParaRPr lang="en-US" sz="8800" dirty="0">
              <a:solidFill>
                <a:srgbClr val="000000"/>
              </a:solidFill>
              <a:latin typeface="Book Antiqua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7649696"/>
      </p:ext>
    </p:extLst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Practice System for Instruments and Voice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Extensive Solo Repertoire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Exercises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Method Books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Jazz Improvisation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Band and Orchestra Repertoire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Finale Files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Sight Reading Practice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Classroom Management System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Assessments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What Is Smart Music?</a:t>
            </a:r>
          </a:p>
        </p:txBody>
      </p:sp>
    </p:spTree>
    <p:extLst>
      <p:ext uri="{BB962C8B-B14F-4D97-AF65-F5344CB8AC3E}">
        <p14:creationId xmlns:p14="http://schemas.microsoft.com/office/powerpoint/2010/main" val="34428726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312947"/>
            <a:ext cx="9140825" cy="302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4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nnual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4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rofessional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4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erformance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4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eview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Show APPR Slide Show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55543" y="4521719"/>
            <a:ext cx="3637690" cy="20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Provided </a:t>
            </a:r>
            <a:r>
              <a:rPr lang="en-US" sz="2000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by</a:t>
            </a:r>
          </a:p>
          <a:p>
            <a:r>
              <a:rPr lang="en-US" sz="2000" dirty="0"/>
              <a:t>Leigh </a:t>
            </a:r>
            <a:r>
              <a:rPr lang="en-US" sz="2000" dirty="0" err="1"/>
              <a:t>Kallestad</a:t>
            </a:r>
            <a:endParaRPr lang="en-US" sz="2000" dirty="0"/>
          </a:p>
          <a:p>
            <a:r>
              <a:rPr lang="en-US" sz="2000" dirty="0" err="1"/>
              <a:t>MakeMusic</a:t>
            </a:r>
            <a:endParaRPr lang="en-US" sz="2000" dirty="0"/>
          </a:p>
          <a:p>
            <a:r>
              <a:rPr lang="en-US" sz="2000" dirty="0"/>
              <a:t>Education Services</a:t>
            </a:r>
          </a:p>
          <a:p>
            <a:r>
              <a:rPr lang="en-US" sz="2000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3"/>
              </a:rPr>
              <a:t>lkallestad@makemusic.com</a:t>
            </a:r>
            <a:endParaRPr lang="en-US" sz="2000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/>
              <a:t>612-834-</a:t>
            </a:r>
            <a:r>
              <a:rPr lang="en-US" sz="2000" dirty="0" smtClean="0"/>
              <a:t>0850</a:t>
            </a:r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93233" y="4674119"/>
            <a:ext cx="3629237" cy="20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r>
              <a:rPr lang="en-US" altLang="en-US" sz="2000" dirty="0" smtClean="0">
                <a:latin typeface="Book Antiqua"/>
                <a:ea typeface="MS PMincho" panose="02020600040205080304" pitchFamily="18" charset="-128"/>
                <a:cs typeface="Book Antiqua"/>
              </a:rPr>
              <a:t>By </a:t>
            </a:r>
          </a:p>
          <a:p>
            <a:r>
              <a:rPr lang="en-US" altLang="en-US" sz="2000" dirty="0" smtClean="0">
                <a:latin typeface="Book Antiqua"/>
                <a:ea typeface="MS PMincho" panose="02020600040205080304" pitchFamily="18" charset="-128"/>
                <a:cs typeface="Book Antiqua"/>
              </a:rPr>
              <a:t>Kevin Mead</a:t>
            </a:r>
            <a:endParaRPr lang="en-US" altLang="en-US" sz="2000" dirty="0">
              <a:latin typeface="Book Antiqua"/>
              <a:ea typeface="MS PMincho" panose="02020600040205080304" pitchFamily="18" charset="-128"/>
              <a:cs typeface="Book Antiqua"/>
            </a:endParaRPr>
          </a:p>
          <a:p>
            <a:r>
              <a:rPr lang="en-US" altLang="en-US" sz="2000" dirty="0">
                <a:latin typeface="Book Antiqua"/>
                <a:ea typeface="MS PMincho" panose="02020600040205080304" pitchFamily="18" charset="-128"/>
                <a:cs typeface="Book Antiqua"/>
              </a:rPr>
              <a:t>Band </a:t>
            </a:r>
            <a:r>
              <a:rPr lang="en-US" altLang="en-US" sz="2000" dirty="0" smtClean="0">
                <a:latin typeface="Book Antiqua"/>
                <a:ea typeface="MS PMincho" panose="02020600040205080304" pitchFamily="18" charset="-128"/>
                <a:cs typeface="Book Antiqua"/>
              </a:rPr>
              <a:t>Director</a:t>
            </a:r>
            <a:endParaRPr lang="en-US" altLang="en-US" sz="2000" dirty="0">
              <a:latin typeface="Book Antiqua"/>
              <a:ea typeface="MS PMincho" panose="02020600040205080304" pitchFamily="18" charset="-128"/>
              <a:cs typeface="Book Antiqua"/>
            </a:endParaRPr>
          </a:p>
          <a:p>
            <a:r>
              <a:rPr lang="en-US" altLang="en-US" sz="1600" dirty="0" smtClean="0">
                <a:latin typeface="Book Antiqua"/>
                <a:ea typeface="MS PMincho" panose="02020600040205080304" pitchFamily="18" charset="-128"/>
                <a:cs typeface="Book Antiqua"/>
              </a:rPr>
              <a:t>Churchville-Chili Senior High School</a:t>
            </a:r>
            <a:r>
              <a:rPr lang="en-US" altLang="en-US" sz="2000" dirty="0">
                <a:latin typeface="Book Antiqua"/>
                <a:ea typeface="MS PMincho" panose="02020600040205080304" pitchFamily="18" charset="-128"/>
                <a:cs typeface="Book Antiqua"/>
              </a:rPr>
              <a:t/>
            </a:r>
            <a:br>
              <a:rPr lang="en-US" altLang="en-US" sz="2000" dirty="0">
                <a:latin typeface="Book Antiqua"/>
                <a:ea typeface="MS PMincho" panose="02020600040205080304" pitchFamily="18" charset="-128"/>
                <a:cs typeface="Book Antiqua"/>
              </a:rPr>
            </a:br>
            <a:r>
              <a:rPr lang="en-US" altLang="en-US" sz="2000" dirty="0">
                <a:latin typeface="Book Antiqua"/>
                <a:ea typeface="MS PMincho" panose="02020600040205080304" pitchFamily="18" charset="-128"/>
                <a:cs typeface="Book Antiqua"/>
                <a:hlinkClick r:id="rId4"/>
              </a:rPr>
              <a:t>kmead@</a:t>
            </a:r>
            <a:r>
              <a:rPr lang="en-US" altLang="en-US" sz="2000" dirty="0" smtClean="0">
                <a:latin typeface="Book Antiqua"/>
                <a:ea typeface="MS PMincho" panose="02020600040205080304" pitchFamily="18" charset="-128"/>
                <a:cs typeface="Book Antiqua"/>
                <a:hlinkClick r:id="rId4"/>
              </a:rPr>
              <a:t>rochester.rr.com</a:t>
            </a:r>
            <a:endParaRPr lang="en-US" altLang="en-US" sz="2000" dirty="0" smtClean="0">
              <a:latin typeface="Book Antiqua"/>
              <a:ea typeface="MS PMincho" panose="02020600040205080304" pitchFamily="18" charset="-128"/>
              <a:cs typeface="Book Antiqua"/>
            </a:endParaRPr>
          </a:p>
          <a:p>
            <a:r>
              <a:rPr lang="en-US" altLang="en-US" sz="2000" dirty="0">
                <a:latin typeface="Book Antiqua"/>
                <a:ea typeface="MS PMincho" panose="02020600040205080304" pitchFamily="18" charset="-128"/>
                <a:cs typeface="Book Antiqua"/>
              </a:rPr>
              <a:t>585-729-3051</a:t>
            </a:r>
            <a:endParaRPr lang="en-US" sz="2000" dirty="0">
              <a:latin typeface="Book Antiqua"/>
              <a:ea typeface="MS PMincho" panose="02020600040205080304" pitchFamily="18" charset="-128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12662215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307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 fontScale="85000" lnSpcReduction="10000"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Show PA MEA SLO </a:t>
            </a:r>
            <a:r>
              <a:rPr lang="en-US" sz="4800" dirty="0" err="1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SmartMusic</a:t>
            </a:r>
            <a:r>
              <a:rPr lang="en-US" sz="4800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Slides</a:t>
            </a:r>
            <a:endParaRPr lang="en-US" sz="48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55543" y="4521719"/>
            <a:ext cx="3637690" cy="20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Provided </a:t>
            </a:r>
            <a:r>
              <a:rPr lang="en-US" sz="2000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by</a:t>
            </a:r>
          </a:p>
          <a:p>
            <a:r>
              <a:rPr lang="en-US" sz="2000" dirty="0"/>
              <a:t>Leigh </a:t>
            </a:r>
            <a:r>
              <a:rPr lang="en-US" sz="2000" dirty="0" err="1"/>
              <a:t>Kallestad</a:t>
            </a:r>
            <a:endParaRPr lang="en-US" sz="2000" dirty="0"/>
          </a:p>
          <a:p>
            <a:r>
              <a:rPr lang="en-US" sz="2000" dirty="0" err="1"/>
              <a:t>MakeMusic</a:t>
            </a:r>
            <a:endParaRPr lang="en-US" sz="2000" dirty="0"/>
          </a:p>
          <a:p>
            <a:r>
              <a:rPr lang="en-US" sz="2000" dirty="0"/>
              <a:t>Education Services</a:t>
            </a:r>
          </a:p>
          <a:p>
            <a:r>
              <a:rPr lang="en-US" sz="2000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3"/>
              </a:rPr>
              <a:t>lkallestad@makemusic.com</a:t>
            </a:r>
            <a:endParaRPr lang="en-US" sz="2000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/>
              <a:t>612-834-</a:t>
            </a:r>
            <a:r>
              <a:rPr lang="en-US" sz="2000" dirty="0" smtClean="0"/>
              <a:t>0850</a:t>
            </a:r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6436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271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Show Steve Goss SLOs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55543" y="4521719"/>
            <a:ext cx="3637690" cy="20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r>
              <a:rPr lang="en-US" sz="2000" dirty="0"/>
              <a:t>Provided </a:t>
            </a:r>
            <a:r>
              <a:rPr lang="en-US" sz="2000" dirty="0" smtClean="0"/>
              <a:t>by</a:t>
            </a:r>
            <a:endParaRPr lang="en-US" sz="2000" dirty="0"/>
          </a:p>
          <a:p>
            <a:r>
              <a:rPr lang="en-US" sz="2000" dirty="0"/>
              <a:t>Stephen Goss</a:t>
            </a:r>
          </a:p>
          <a:p>
            <a:r>
              <a:rPr lang="en-US" sz="2000" dirty="0"/>
              <a:t>Director of Bands </a:t>
            </a:r>
          </a:p>
          <a:p>
            <a:r>
              <a:rPr lang="en-US" sz="2000" dirty="0"/>
              <a:t>Ephrata Area school District</a:t>
            </a:r>
          </a:p>
          <a:p>
            <a:r>
              <a:rPr lang="en-US" sz="2000" dirty="0"/>
              <a:t>Ephrata, Pa 17522</a:t>
            </a:r>
          </a:p>
          <a:p>
            <a:r>
              <a:rPr lang="en-US" sz="2000" u="sng" dirty="0">
                <a:hlinkClick r:id="rId3"/>
              </a:rPr>
              <a:t>S_goss@easdpa.org</a:t>
            </a:r>
          </a:p>
          <a:p>
            <a:r>
              <a:rPr lang="en-US" sz="2000" dirty="0"/>
              <a:t>724 426-6125</a:t>
            </a:r>
            <a:endParaRPr lang="en-US" sz="2000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984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271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Show </a:t>
            </a:r>
            <a:r>
              <a:rPr lang="en-US" sz="4800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Dalinda</a:t>
            </a: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Bohr SLOs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55543" y="4521719"/>
            <a:ext cx="3637690" cy="20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r>
              <a:rPr lang="en-US" sz="2000" dirty="0"/>
              <a:t>Provided </a:t>
            </a:r>
            <a:r>
              <a:rPr lang="en-US" sz="2000" dirty="0" smtClean="0"/>
              <a:t>by</a:t>
            </a:r>
            <a:endParaRPr lang="en-US" sz="2000" dirty="0"/>
          </a:p>
          <a:p>
            <a:r>
              <a:rPr lang="en-US" sz="2000" dirty="0" err="1" smtClean="0"/>
              <a:t>Dalinda</a:t>
            </a:r>
            <a:r>
              <a:rPr lang="en-US" sz="2000" dirty="0" smtClean="0"/>
              <a:t> Bohr</a:t>
            </a:r>
            <a:endParaRPr lang="en-US" sz="2000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500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307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 fontScale="92500"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Show Steve Goss Excel Spreadsheet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55543" y="4521719"/>
            <a:ext cx="3637690" cy="20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r>
              <a:rPr lang="en-US" sz="2000" dirty="0"/>
              <a:t>Provided </a:t>
            </a:r>
            <a:r>
              <a:rPr lang="en-US" sz="2000" dirty="0" smtClean="0"/>
              <a:t>by</a:t>
            </a:r>
            <a:endParaRPr lang="en-US" sz="2000" dirty="0"/>
          </a:p>
          <a:p>
            <a:r>
              <a:rPr lang="en-US" sz="2000" dirty="0"/>
              <a:t>Stephen Goss</a:t>
            </a:r>
          </a:p>
          <a:p>
            <a:r>
              <a:rPr lang="en-US" sz="2000" dirty="0"/>
              <a:t>Director of Bands </a:t>
            </a:r>
          </a:p>
          <a:p>
            <a:r>
              <a:rPr lang="en-US" sz="2000" dirty="0"/>
              <a:t>Ephrata Area school District</a:t>
            </a:r>
          </a:p>
          <a:p>
            <a:r>
              <a:rPr lang="en-US" sz="2000" dirty="0"/>
              <a:t>Ephrata, Pa 17522</a:t>
            </a:r>
          </a:p>
          <a:p>
            <a:r>
              <a:rPr lang="en-US" sz="2000" u="sng" dirty="0">
                <a:hlinkClick r:id="rId3"/>
              </a:rPr>
              <a:t>S_goss@easdpa.org</a:t>
            </a:r>
          </a:p>
          <a:p>
            <a:r>
              <a:rPr lang="en-US" sz="2000" dirty="0"/>
              <a:t>724 426-6125</a:t>
            </a:r>
            <a:endParaRPr lang="en-US" sz="2000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517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$40 – Student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$140 – Educator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400" b="1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400" b="1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3"/>
              </a:rPr>
              <a:t>Click here </a:t>
            </a:r>
            <a:r>
              <a:rPr lang="en-US" sz="2400" b="1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for more information on pricing and plans.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400" b="1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Subscriptions</a:t>
            </a:r>
          </a:p>
        </p:txBody>
      </p:sp>
    </p:spTree>
    <p:extLst>
      <p:ext uri="{BB962C8B-B14F-4D97-AF65-F5344CB8AC3E}">
        <p14:creationId xmlns:p14="http://schemas.microsoft.com/office/powerpoint/2010/main" val="13189592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3"/>
              </a:rPr>
              <a:t>http://www.smartmusic.com/onlinehelp/Desktop/</a:t>
            </a:r>
            <a:r>
              <a:rPr lang="en-US" sz="20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3"/>
              </a:rPr>
              <a:t>smartmusic.htm</a:t>
            </a:r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0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HELP</a:t>
            </a:r>
          </a:p>
        </p:txBody>
      </p:sp>
    </p:spTree>
    <p:extLst>
      <p:ext uri="{BB962C8B-B14F-4D97-AF65-F5344CB8AC3E}">
        <p14:creationId xmlns:p14="http://schemas.microsoft.com/office/powerpoint/2010/main" val="32868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Aft>
                <a:spcPct val="0"/>
              </a:spcAft>
              <a:defRPr/>
            </a:pPr>
            <a:r>
              <a:rPr lang="en-US" sz="8800" dirty="0" smtClean="0">
                <a:solidFill>
                  <a:srgbClr val="000000"/>
                </a:solidFill>
                <a:latin typeface="Book Antiqua" charset="0"/>
                <a:ea typeface="ＭＳ Ｐゴシック" charset="-128"/>
                <a:cs typeface="ＭＳ Ｐゴシック" charset="-128"/>
              </a:rPr>
              <a:t>Music First</a:t>
            </a:r>
            <a:endParaRPr lang="en-US" sz="8800" dirty="0">
              <a:solidFill>
                <a:srgbClr val="000000"/>
              </a:solidFill>
              <a:latin typeface="Book Antiqua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986874"/>
      </p:ext>
    </p:extLst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Cloud-based collection of music software available on a couple of levels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Student Version (several free web-based music applications)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Classroom Version (all apps integrated into a course management system)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Applications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Auralia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 (aural skills practice)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Focus on Sound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Groovy Music (Drag musical building blocks onto a timeline to compose)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Inside Music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Morton </a:t>
            </a: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Subotnick’s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Music Academy (Compositional activities)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Delta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Musition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(Music Theory)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NoteFlight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(Notation Program)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O-Generator (Play 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SightReading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Factory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Soundation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What is Music First?</a:t>
            </a:r>
          </a:p>
        </p:txBody>
      </p:sp>
    </p:spTree>
    <p:extLst>
      <p:ext uri="{BB962C8B-B14F-4D97-AF65-F5344CB8AC3E}">
        <p14:creationId xmlns:p14="http://schemas.microsoft.com/office/powerpoint/2010/main" val="12118153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Ear training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</a:t>
            </a:r>
            <a:r>
              <a:rPr lang="en-US" sz="4800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Auralia</a:t>
            </a:r>
            <a:endParaRPr lang="en-US" sz="48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574" y="2362753"/>
            <a:ext cx="696350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050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Introduction to Instruments and Sound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Focus on Sound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05" y="2494354"/>
            <a:ext cx="696350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852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Composition on a timeline with graphic musical building blocks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Groovy Music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297" y="2361828"/>
            <a:ext cx="646611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842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Composition Lessons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Inside Music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139" y="2513942"/>
            <a:ext cx="696350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221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Elementary Music Exploration and Games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 fontScale="85000" lnSpcReduction="10000"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</a:t>
            </a:r>
            <a:r>
              <a:rPr lang="en-US" sz="4800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Subotnick</a:t>
            </a: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Music Academy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387" y="2316877"/>
            <a:ext cx="646611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989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Introduction to Music History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– Music Delta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816" y="2488333"/>
            <a:ext cx="646611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811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Theory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- </a:t>
            </a:r>
            <a:r>
              <a:rPr lang="en-US" sz="4800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Musition</a:t>
            </a:r>
            <a:endParaRPr lang="en-US" sz="48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093" y="2445849"/>
            <a:ext cx="696350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120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Notation and Composition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- </a:t>
            </a:r>
            <a:r>
              <a:rPr lang="en-US" sz="4800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NoteFlight</a:t>
            </a: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388" y="2196592"/>
            <a:ext cx="646611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247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Compose by turning on and off various instruments in each measure (revolution)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</a:t>
            </a: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First - </a:t>
            </a: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O Generator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2514042"/>
            <a:ext cx="56578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589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Practic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 System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 fontScale="92500"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– Sight Reading Factory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55" y="2526588"/>
            <a:ext cx="822960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39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lvl="1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Lik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e </a:t>
            </a: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GarageBand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Mixcraft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, etc., but it runs in a browser window.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- </a:t>
            </a:r>
            <a:r>
              <a:rPr lang="en-US" sz="4800" dirty="0" err="1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Soundation</a:t>
            </a:r>
            <a:endParaRPr lang="en-US" sz="48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103" y="2472780"/>
            <a:ext cx="646611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918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Conventional multiple choice tests/assignments (free with classroom)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Method book lesson assignments (</a:t>
            </a: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premade method book 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style)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Audio recording:  free </a:t>
            </a: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audio 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recording 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tool)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Video submissions: students can submit videos for 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assessment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Student 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portfolio </a:t>
            </a: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of assigned/submitted 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work</a:t>
            </a: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Application Related Assessments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Testing of aural skills using </a:t>
            </a:r>
            <a:r>
              <a:rPr lang="en-US" dirty="0" err="1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Auralia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theory knowledge/tests </a:t>
            </a:r>
            <a:r>
              <a:rPr lang="en-US" dirty="0" err="1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Musition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Notation exercises with </a:t>
            </a:r>
            <a:r>
              <a:rPr lang="en-US" dirty="0" err="1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Noteflight</a:t>
            </a: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Sight reading with Sight Reading 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Factory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Assessing practice:  something like Smart Music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Assesses pitch/rhythm of students’ playing</a:t>
            </a:r>
          </a:p>
          <a:p>
            <a:pPr marL="1028700" lvl="1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Classroom</a:t>
            </a:r>
          </a:p>
        </p:txBody>
      </p:sp>
    </p:spTree>
    <p:extLst>
      <p:ext uri="{BB962C8B-B14F-4D97-AF65-F5344CB8AC3E}">
        <p14:creationId xmlns:p14="http://schemas.microsoft.com/office/powerpoint/2010/main" val="17352830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Many apps are free to student (without classroom)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Classroom with assessment features are licensed for as low as $2 per student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First Pricing</a:t>
            </a:r>
          </a:p>
        </p:txBody>
      </p:sp>
    </p:spTree>
    <p:extLst>
      <p:ext uri="{BB962C8B-B14F-4D97-AF65-F5344CB8AC3E}">
        <p14:creationId xmlns:p14="http://schemas.microsoft.com/office/powerpoint/2010/main" val="12085410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3"/>
              </a:rPr>
              <a:t>https://www.youtube.com/watch?v=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3"/>
              </a:rPr>
              <a:t>7uc1bpssbnk</a:t>
            </a: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4"/>
              </a:rPr>
              <a:t>https://www.youtube.com/watch?v=2j-</a:t>
            </a: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  <a:hlinkClick r:id="rId4"/>
              </a:rPr>
              <a:t>hNt3RuGw</a:t>
            </a: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Music </a:t>
            </a: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First Classroom Help</a:t>
            </a:r>
            <a:endParaRPr lang="en-US" sz="4800" dirty="0" smtClean="0">
              <a:solidFill>
                <a:srgbClr val="000000"/>
              </a:solidFill>
              <a:latin typeface="Book Antiqu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2016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442090"/>
            <a:ext cx="9140825" cy="541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t" anchorCtr="0"/>
          <a:lstStyle/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Show Bill Purse Rubric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734"/>
            <a:ext cx="9140825" cy="118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2075" tIns="46038" rIns="92075" bIns="46038" anchor="ctr" anchorCtr="0">
            <a:norm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 smtClean="0">
                <a:solidFill>
                  <a:srgbClr val="000000"/>
                </a:solidFill>
                <a:latin typeface="Book Antiqua" charset="0"/>
                <a:ea typeface="ＭＳ Ｐゴシック" charset="0"/>
                <a:cs typeface="ＭＳ Ｐゴシック" charset="0"/>
              </a:rPr>
              <a:t>Rubric</a:t>
            </a:r>
          </a:p>
        </p:txBody>
      </p:sp>
    </p:spTree>
    <p:extLst>
      <p:ext uri="{BB962C8B-B14F-4D97-AF65-F5344CB8AC3E}">
        <p14:creationId xmlns:p14="http://schemas.microsoft.com/office/powerpoint/2010/main" val="1456663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535</Words>
  <Application>Microsoft Macintosh PowerPoint</Application>
  <PresentationFormat>On-screen Show (4:3)</PresentationFormat>
  <Paragraphs>152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Inkwell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Valley Forge Christian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Floyd Richmond</dc:creator>
  <cp:lastModifiedBy>Floyd Richmond</cp:lastModifiedBy>
  <cp:revision>20</cp:revision>
  <dcterms:created xsi:type="dcterms:W3CDTF">2015-03-27T02:17:20Z</dcterms:created>
  <dcterms:modified xsi:type="dcterms:W3CDTF">2015-03-28T05:37:15Z</dcterms:modified>
</cp:coreProperties>
</file>