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88" r:id="rId4"/>
    <p:sldId id="259" r:id="rId5"/>
    <p:sldId id="262" r:id="rId6"/>
    <p:sldId id="258" r:id="rId7"/>
    <p:sldId id="260" r:id="rId8"/>
    <p:sldId id="261" r:id="rId9"/>
    <p:sldId id="269" r:id="rId10"/>
    <p:sldId id="292" r:id="rId11"/>
    <p:sldId id="263" r:id="rId12"/>
    <p:sldId id="267" r:id="rId13"/>
    <p:sldId id="268" r:id="rId14"/>
    <p:sldId id="264" r:id="rId15"/>
    <p:sldId id="283" r:id="rId16"/>
    <p:sldId id="265" r:id="rId17"/>
    <p:sldId id="277" r:id="rId18"/>
    <p:sldId id="270" r:id="rId19"/>
    <p:sldId id="271" r:id="rId20"/>
    <p:sldId id="272" r:id="rId21"/>
    <p:sldId id="275" r:id="rId22"/>
    <p:sldId id="276" r:id="rId23"/>
    <p:sldId id="295" r:id="rId24"/>
    <p:sldId id="273" r:id="rId25"/>
    <p:sldId id="274" r:id="rId26"/>
    <p:sldId id="293" r:id="rId27"/>
    <p:sldId id="266" r:id="rId28"/>
    <p:sldId id="280" r:id="rId29"/>
    <p:sldId id="290" r:id="rId30"/>
    <p:sldId id="289" r:id="rId31"/>
    <p:sldId id="279" r:id="rId32"/>
    <p:sldId id="281" r:id="rId33"/>
    <p:sldId id="282" r:id="rId34"/>
    <p:sldId id="294" r:id="rId35"/>
    <p:sldId id="284" r:id="rId36"/>
    <p:sldId id="291" r:id="rId37"/>
    <p:sldId id="286" r:id="rId38"/>
    <p:sldId id="285" r:id="rId39"/>
    <p:sldId id="28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8"/>
  </p:normalViewPr>
  <p:slideViewPr>
    <p:cSldViewPr snapToGrid="0" snapToObjects="1">
      <p:cViewPr varScale="1">
        <p:scale>
          <a:sx n="114" d="100"/>
          <a:sy n="114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C618E-EBE8-F54D-9B95-1DEF90C34846}" type="datetimeFigureOut">
              <a:rPr lang="en-US" smtClean="0"/>
              <a:t>7/7/17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06B20-D45F-5C45-8C2C-078D9EF9F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6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06B20-D45F-5C45-8C2C-078D9EF9F1B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66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06B20-D45F-5C45-8C2C-078D9EF9F1B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2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06B20-D45F-5C45-8C2C-078D9EF9F1B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6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06B20-D45F-5C45-8C2C-078D9EF9F1B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96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06B20-D45F-5C45-8C2C-078D9EF9F1B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5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06B20-D45F-5C45-8C2C-078D9EF9F1B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0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06B20-D45F-5C45-8C2C-078D9EF9F1B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33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frichmond@icloud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-GNV7jhKV4" TargetMode="External"/><Relationship Id="rId4" Type="http://schemas.openxmlformats.org/officeDocument/2006/relationships/hyperlink" Target="https://youtu.be/HYQB_-YS6RE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floydrichmond.com/usetech/musicalflashcards/aaaindex.html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floydrichmond.com/classwork/annekramer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floydrichmond.com/notation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frichmond@iclou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Programming In Any Language</a:t>
            </a:r>
            <a:br>
              <a:rPr lang="en-US" sz="4000" dirty="0" smtClean="0"/>
            </a:br>
            <a:r>
              <a:rPr lang="en-US" sz="4000" dirty="0" smtClean="0"/>
              <a:t>With “Hello, World!” Examples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Dr. C. Floyd Richmond</a:t>
            </a:r>
          </a:p>
          <a:p>
            <a:r>
              <a:rPr lang="en-US" sz="3200" dirty="0" smtClean="0">
                <a:hlinkClick r:id="rId2"/>
              </a:rPr>
              <a:t>frichmond@icloud.com</a:t>
            </a:r>
            <a:endParaRPr lang="en-US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46925" y="5954752"/>
            <a:ext cx="10106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presentation could be presented in an hour, or can outline an entire course on any programming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Elements of All Programs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736" y="2352905"/>
            <a:ext cx="10604809" cy="3914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/>
              <a:t>Variables</a:t>
            </a:r>
            <a:r>
              <a:rPr lang="en-US" dirty="0" smtClean="0"/>
              <a:t> – Declarations, Numbers, Strings, </a:t>
            </a:r>
            <a:r>
              <a:rPr lang="en-US" dirty="0" smtClean="0"/>
              <a:t>Boolean, Reserved Words</a:t>
            </a:r>
            <a:endParaRPr lang="en-US" sz="32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/>
              <a:t>Math</a:t>
            </a:r>
            <a:r>
              <a:rPr lang="en-US" dirty="0" smtClean="0"/>
              <a:t> – Operations, Comparisons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/>
              <a:t>Commands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sz="3200" b="1" dirty="0" smtClean="0"/>
              <a:t>Functions</a:t>
            </a:r>
            <a:r>
              <a:rPr lang="en-US" dirty="0" smtClean="0"/>
              <a:t> - Syntax, Data Structures, Input and Output</a:t>
            </a:r>
            <a:endParaRPr lang="en-US" sz="32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/>
              <a:t>Program Flow</a:t>
            </a:r>
            <a:r>
              <a:rPr lang="en-US" dirty="0"/>
              <a:t> - Control Structures, </a:t>
            </a:r>
            <a:r>
              <a:rPr lang="en-US" dirty="0" smtClean="0"/>
              <a:t>Mains, Subroutines, Conditionals</a:t>
            </a:r>
            <a:r>
              <a:rPr lang="en-US" dirty="0"/>
              <a:t>, </a:t>
            </a:r>
            <a:endParaRPr lang="en-US" sz="32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/>
              <a:t>Objects</a:t>
            </a:r>
            <a:r>
              <a:rPr lang="en-US" dirty="0" smtClean="0"/>
              <a:t> – buttons, text fields, images, sounds, video, menus, dialogs, </a:t>
            </a:r>
            <a:r>
              <a:rPr lang="en-US" dirty="0" smtClean="0"/>
              <a:t>alerts, draw </a:t>
            </a:r>
            <a:endParaRPr lang="en-US" sz="32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/>
              <a:t>Events</a:t>
            </a:r>
            <a:r>
              <a:rPr lang="en-US" dirty="0" smtClean="0"/>
              <a:t> – keyboard, mouse, touchpad, path </a:t>
            </a:r>
            <a:r>
              <a:rPr lang="en-US" dirty="0" err="1" smtClean="0"/>
              <a:t>hiearchy</a:t>
            </a:r>
            <a:endParaRPr lang="en-US" sz="3200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/>
              <a:t>Input and Output</a:t>
            </a:r>
            <a:r>
              <a:rPr lang="en-US" dirty="0" smtClean="0"/>
              <a:t> – files, parsing data</a:t>
            </a:r>
            <a:endParaRPr lang="en-US" sz="32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/>
              <a:t>Tools</a:t>
            </a:r>
            <a:r>
              <a:rPr lang="en-US" dirty="0" smtClean="0"/>
              <a:t> - </a:t>
            </a:r>
            <a:r>
              <a:rPr lang="en-US" sz="2000" dirty="0" smtClean="0"/>
              <a:t>Installation, Writing Code, Loading Libraries, Compiling/Running, Debugging </a:t>
            </a:r>
            <a:r>
              <a:rPr lang="en-US" sz="2000" dirty="0"/>
              <a:t>Errors</a:t>
            </a:r>
          </a:p>
        </p:txBody>
      </p:sp>
    </p:spTree>
    <p:extLst>
      <p:ext uri="{BB962C8B-B14F-4D97-AF65-F5344CB8AC3E}">
        <p14:creationId xmlns:p14="http://schemas.microsoft.com/office/powerpoint/2010/main" val="28227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Variables </a:t>
            </a:r>
            <a:r>
              <a:rPr lang="en-US" sz="6000" dirty="0" smtClean="0"/>
              <a:t>and Reserved Words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Variables are symbols (usually a letter, word, or phrase) which are assigned a value by the programmer (examples:  A=4, </a:t>
            </a:r>
            <a:r>
              <a:rPr lang="en-US" sz="3200" dirty="0" err="1" smtClean="0"/>
              <a:t>numRight</a:t>
            </a:r>
            <a:r>
              <a:rPr lang="en-US" sz="3200" dirty="0" smtClean="0"/>
              <a:t>=numRight+1).  They are used for saving changeable information for later use (reports, etc.).</a:t>
            </a:r>
            <a:endParaRPr lang="en-US" sz="3200" dirty="0" smtClean="0"/>
          </a:p>
          <a:p>
            <a:r>
              <a:rPr lang="en-US" sz="3200" dirty="0" smtClean="0"/>
              <a:t>Reserved words are usually letters, words or phrases defined by the programming language, so they are not available as variables (example</a:t>
            </a:r>
            <a:r>
              <a:rPr lang="en-US" sz="1800" dirty="0" smtClean="0"/>
              <a:t> (in some languages)</a:t>
            </a:r>
            <a:r>
              <a:rPr lang="en-US" sz="3200" dirty="0" smtClean="0"/>
              <a:t>:  pi</a:t>
            </a:r>
            <a:r>
              <a:rPr lang="en-US" sz="3200" dirty="0"/>
              <a:t> </a:t>
            </a:r>
            <a:r>
              <a:rPr lang="en-US" sz="3200" dirty="0" smtClean="0"/>
              <a:t>= 3.1416).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70566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Variables - Declarations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Some languages require the declaration of the type and value of a variable before it is used.  Others create them as needed.  </a:t>
            </a:r>
          </a:p>
          <a:p>
            <a:r>
              <a:rPr lang="en-US" sz="3200" dirty="0" smtClean="0"/>
              <a:t>Variables may be . . . </a:t>
            </a:r>
          </a:p>
          <a:p>
            <a:pPr lvl="1"/>
            <a:r>
              <a:rPr lang="en-US" sz="2400" dirty="0"/>
              <a:t>G</a:t>
            </a:r>
            <a:r>
              <a:rPr lang="en-US" sz="2400" dirty="0" smtClean="0"/>
              <a:t>lobal (apply to the entire program – like long-term memory) or </a:t>
            </a:r>
          </a:p>
          <a:p>
            <a:pPr lvl="1"/>
            <a:r>
              <a:rPr lang="en-US" sz="2400" dirty="0"/>
              <a:t>L</a:t>
            </a:r>
            <a:r>
              <a:rPr lang="en-US" sz="2400" dirty="0" smtClean="0"/>
              <a:t>ocal (apply to only portions of the program – like short term memory).</a:t>
            </a:r>
          </a:p>
        </p:txBody>
      </p:sp>
    </p:spTree>
    <p:extLst>
      <p:ext uri="{BB962C8B-B14F-4D97-AF65-F5344CB8AC3E}">
        <p14:creationId xmlns:p14="http://schemas.microsoft.com/office/powerpoint/2010/main" val="344026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Variables - Types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6000" dirty="0" smtClean="0"/>
              <a:t>Numbers</a:t>
            </a:r>
          </a:p>
          <a:p>
            <a:r>
              <a:rPr lang="en-US" sz="6000" dirty="0" smtClean="0"/>
              <a:t>Strings</a:t>
            </a:r>
          </a:p>
          <a:p>
            <a:r>
              <a:rPr lang="en-US" sz="6000" dirty="0" smtClean="0"/>
              <a:t>Booleans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42000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Variables - Numbers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800" dirty="0" smtClean="0"/>
              <a:t>Categories</a:t>
            </a:r>
          </a:p>
          <a:p>
            <a:pPr lvl="1"/>
            <a:r>
              <a:rPr lang="en-US" sz="4000" dirty="0" smtClean="0"/>
              <a:t>Integers</a:t>
            </a:r>
          </a:p>
          <a:p>
            <a:pPr lvl="1"/>
            <a:r>
              <a:rPr lang="en-US" sz="4000" dirty="0" smtClean="0"/>
              <a:t>Real Numbers</a:t>
            </a:r>
          </a:p>
          <a:p>
            <a:r>
              <a:rPr lang="en-US" sz="4800" dirty="0" smtClean="0"/>
              <a:t>Precision</a:t>
            </a:r>
          </a:p>
        </p:txBody>
      </p:sp>
    </p:spTree>
    <p:extLst>
      <p:ext uri="{BB962C8B-B14F-4D97-AF65-F5344CB8AC3E}">
        <p14:creationId xmlns:p14="http://schemas.microsoft.com/office/powerpoint/2010/main" val="1471880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Variables - Strings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5400" dirty="0" smtClean="0"/>
              <a:t>Categories</a:t>
            </a:r>
          </a:p>
          <a:p>
            <a:pPr lvl="1"/>
            <a:r>
              <a:rPr lang="en-US" sz="4400" dirty="0" smtClean="0"/>
              <a:t>Characters</a:t>
            </a:r>
          </a:p>
          <a:p>
            <a:pPr lvl="1"/>
            <a:r>
              <a:rPr lang="en-US" sz="4400" dirty="0" smtClean="0"/>
              <a:t>Text</a:t>
            </a:r>
            <a:endParaRPr lang="en-US" sz="4400" dirty="0" smtClean="0"/>
          </a:p>
          <a:p>
            <a:r>
              <a:rPr lang="en-US" sz="5400" dirty="0" smtClean="0"/>
              <a:t>Length</a:t>
            </a:r>
          </a:p>
        </p:txBody>
      </p:sp>
    </p:spTree>
    <p:extLst>
      <p:ext uri="{BB962C8B-B14F-4D97-AF65-F5344CB8AC3E}">
        <p14:creationId xmlns:p14="http://schemas.microsoft.com/office/powerpoint/2010/main" val="165846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Variables - Booleans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Categories</a:t>
            </a:r>
          </a:p>
          <a:p>
            <a:pPr lvl="1"/>
            <a:r>
              <a:rPr lang="en-US" sz="3200" dirty="0" smtClean="0"/>
              <a:t>True (1)</a:t>
            </a:r>
          </a:p>
          <a:p>
            <a:pPr lvl="1"/>
            <a:r>
              <a:rPr lang="en-US" sz="3200" dirty="0" smtClean="0"/>
              <a:t>False (0)</a:t>
            </a:r>
          </a:p>
          <a:p>
            <a:r>
              <a:rPr lang="en-US" sz="4000" dirty="0" smtClean="0"/>
              <a:t>In some languages may be used as numbers (as indicated above)</a:t>
            </a:r>
          </a:p>
        </p:txBody>
      </p:sp>
    </p:spTree>
    <p:extLst>
      <p:ext uri="{BB962C8B-B14F-4D97-AF65-F5344CB8AC3E}">
        <p14:creationId xmlns:p14="http://schemas.microsoft.com/office/powerpoint/2010/main" val="428025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Variables - Arrays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/>
              <a:t>Some programs support arrays of variables (similar to a column in a spreadsheet), and double arrays (similar to a spreadsheet), and triple and higher arrays (like a three dimensional spreadsheet – a cube).</a:t>
            </a:r>
          </a:p>
        </p:txBody>
      </p:sp>
    </p:spTree>
    <p:extLst>
      <p:ext uri="{BB962C8B-B14F-4D97-AF65-F5344CB8AC3E}">
        <p14:creationId xmlns:p14="http://schemas.microsoft.com/office/powerpoint/2010/main" val="576175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Variables - Arrays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1224" y="2556932"/>
            <a:ext cx="10123448" cy="3676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/>
              <a:t>The data itself will suggest whether it should be organized into arrays.  These operations must be mastered for effective use.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Array </a:t>
            </a:r>
            <a:r>
              <a:rPr lang="en-US" sz="3200" dirty="0"/>
              <a:t>Creation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Array Assignment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Array Reference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Array Index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8931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Math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800" dirty="0" smtClean="0"/>
              <a:t>Operations</a:t>
            </a:r>
          </a:p>
          <a:p>
            <a:r>
              <a:rPr lang="en-US" sz="4800" dirty="0" smtClean="0"/>
              <a:t>Comparisons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568807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Math - Operations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3" y="2367360"/>
            <a:ext cx="9601195" cy="3866171"/>
          </a:xfrm>
        </p:spPr>
        <p:txBody>
          <a:bodyPr numCol="2">
            <a:noAutofit/>
          </a:bodyPr>
          <a:lstStyle/>
          <a:p>
            <a:r>
              <a:rPr lang="en-US" sz="3200" dirty="0" smtClean="0"/>
              <a:t>Addition (3+4=7)</a:t>
            </a:r>
          </a:p>
          <a:p>
            <a:r>
              <a:rPr lang="en-US" sz="3200" dirty="0" smtClean="0"/>
              <a:t>Subtraction (7-5=2)</a:t>
            </a:r>
          </a:p>
          <a:p>
            <a:r>
              <a:rPr lang="en-US" sz="3200" dirty="0" smtClean="0"/>
              <a:t>Multiplication (3*3=9)</a:t>
            </a:r>
            <a:endParaRPr lang="en-US" sz="3200" dirty="0"/>
          </a:p>
          <a:p>
            <a:r>
              <a:rPr lang="en-US" sz="3200" dirty="0" smtClean="0"/>
              <a:t>Division (9/3=3)</a:t>
            </a:r>
          </a:p>
          <a:p>
            <a:r>
              <a:rPr lang="en-US" sz="3200" dirty="0" smtClean="0"/>
              <a:t>Equal (assignment)</a:t>
            </a:r>
          </a:p>
          <a:p>
            <a:r>
              <a:rPr lang="en-US" sz="3200" dirty="0"/>
              <a:t>Random</a:t>
            </a:r>
          </a:p>
          <a:p>
            <a:r>
              <a:rPr lang="en-US" sz="3200" dirty="0"/>
              <a:t>Parentheses and order of operations (3+4)*</a:t>
            </a:r>
            <a:r>
              <a:rPr lang="en-US" sz="3200" dirty="0" smtClean="0"/>
              <a:t>5-2=?</a:t>
            </a:r>
            <a:endParaRPr lang="en-US" sz="3200" dirty="0"/>
          </a:p>
          <a:p>
            <a:r>
              <a:rPr lang="en-US" sz="3200" dirty="0" smtClean="0"/>
              <a:t>Power (2^2=4)</a:t>
            </a:r>
          </a:p>
          <a:p>
            <a:r>
              <a:rPr lang="en-US" sz="3200" dirty="0" smtClean="0"/>
              <a:t>Roots (8^(1/3)=2)</a:t>
            </a:r>
          </a:p>
          <a:p>
            <a:r>
              <a:rPr lang="en-US" sz="3200" dirty="0" smtClean="0"/>
              <a:t>Modular math (5mod2=1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Rounding</a:t>
            </a:r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6737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Math - Comparisons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90026"/>
            <a:ext cx="9601195" cy="3676600"/>
          </a:xfrm>
        </p:spPr>
        <p:txBody>
          <a:bodyPr numCol="2">
            <a:noAutofit/>
          </a:bodyPr>
          <a:lstStyle/>
          <a:p>
            <a:r>
              <a:rPr lang="en-US" sz="3200" dirty="0" smtClean="0"/>
              <a:t>Equal</a:t>
            </a:r>
          </a:p>
          <a:p>
            <a:r>
              <a:rPr lang="en-US" sz="3200" dirty="0" smtClean="0"/>
              <a:t>Not Equal</a:t>
            </a:r>
          </a:p>
          <a:p>
            <a:r>
              <a:rPr lang="en-US" sz="3200" dirty="0" smtClean="0"/>
              <a:t>Greater than</a:t>
            </a:r>
          </a:p>
          <a:p>
            <a:r>
              <a:rPr lang="en-US" sz="3200" dirty="0" smtClean="0"/>
              <a:t>Less Than</a:t>
            </a:r>
          </a:p>
          <a:p>
            <a:r>
              <a:rPr lang="en-US" sz="3200" dirty="0" smtClean="0"/>
              <a:t>Is true</a:t>
            </a:r>
          </a:p>
          <a:p>
            <a:r>
              <a:rPr lang="en-US" sz="3200" dirty="0" smtClean="0"/>
              <a:t>Is false</a:t>
            </a:r>
          </a:p>
          <a:p>
            <a:r>
              <a:rPr lang="en-US" sz="3200" dirty="0" smtClean="0"/>
              <a:t>AND</a:t>
            </a:r>
          </a:p>
          <a:p>
            <a:r>
              <a:rPr lang="en-US" sz="3200" dirty="0" smtClean="0"/>
              <a:t>OR</a:t>
            </a:r>
          </a:p>
          <a:p>
            <a:r>
              <a:rPr lang="en-US" sz="3200" dirty="0" smtClean="0"/>
              <a:t>NOT</a:t>
            </a:r>
          </a:p>
          <a:p>
            <a:r>
              <a:rPr lang="en-US" sz="3200" dirty="0"/>
              <a:t>Is subset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307138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Commands and Functions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45063"/>
            <a:ext cx="9601195" cy="385501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/>
              <a:t>Commands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Execute </a:t>
            </a:r>
            <a:r>
              <a:rPr lang="en-US" sz="3200" dirty="0" smtClean="0"/>
              <a:t>instructions with given </a:t>
            </a:r>
            <a:r>
              <a:rPr lang="en-US" sz="3200" dirty="0" smtClean="0"/>
              <a:t>parameters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May return success or failure of operation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36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/>
              <a:t>Functions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Execute calculations </a:t>
            </a:r>
            <a:r>
              <a:rPr lang="en-US" sz="3200" dirty="0" smtClean="0"/>
              <a:t>with given </a:t>
            </a:r>
            <a:r>
              <a:rPr lang="en-US" sz="3200" dirty="0" smtClean="0"/>
              <a:t>parameters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Returns the value of the calculation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7539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Commands and Functions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45063"/>
            <a:ext cx="9601195" cy="3855016"/>
          </a:xfrm>
        </p:spPr>
        <p:txBody>
          <a:bodyPr>
            <a:noAutofit/>
          </a:bodyPr>
          <a:lstStyle/>
          <a:p>
            <a:r>
              <a:rPr lang="en-US" sz="6000" dirty="0" smtClean="0"/>
              <a:t>Built-in</a:t>
            </a:r>
            <a:endParaRPr lang="en-US" sz="4800" dirty="0"/>
          </a:p>
          <a:p>
            <a:r>
              <a:rPr lang="en-US" sz="6000" dirty="0" smtClean="0"/>
              <a:t>User-Defined</a:t>
            </a:r>
          </a:p>
        </p:txBody>
      </p:sp>
    </p:spTree>
    <p:extLst>
      <p:ext uri="{BB962C8B-B14F-4D97-AF65-F5344CB8AC3E}">
        <p14:creationId xmlns:p14="http://schemas.microsoft.com/office/powerpoint/2010/main" val="51491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Program Flow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/>
              <a:t>Program </a:t>
            </a:r>
            <a:r>
              <a:rPr lang="en-US" sz="4000" dirty="0" smtClean="0"/>
              <a:t>Flow</a:t>
            </a:r>
          </a:p>
          <a:p>
            <a:r>
              <a:rPr lang="en-US" sz="3600" dirty="0" smtClean="0"/>
              <a:t>Control Structures – Main and Subroutines</a:t>
            </a:r>
          </a:p>
          <a:p>
            <a:r>
              <a:rPr lang="en-US" sz="3600" dirty="0" smtClean="0"/>
              <a:t>Conditionals (If then else, while, </a:t>
            </a:r>
            <a:r>
              <a:rPr lang="en-US" sz="3600" dirty="0" err="1" smtClean="0"/>
              <a:t>onErr</a:t>
            </a:r>
            <a:r>
              <a:rPr lang="en-US" sz="3600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74015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Objects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Links</a:t>
            </a:r>
          </a:p>
          <a:p>
            <a:pPr lvl="1"/>
            <a:r>
              <a:rPr lang="en-US" sz="3600" dirty="0" smtClean="0"/>
              <a:t>Internal</a:t>
            </a:r>
          </a:p>
          <a:p>
            <a:pPr lvl="1"/>
            <a:r>
              <a:rPr lang="en-US" sz="3600" dirty="0" smtClean="0"/>
              <a:t>External</a:t>
            </a:r>
          </a:p>
          <a:p>
            <a:r>
              <a:rPr lang="en-US" sz="4000" dirty="0"/>
              <a:t>Creating, reading and setting </a:t>
            </a:r>
            <a:r>
              <a:rPr lang="en-US" sz="4000" dirty="0" smtClean="0"/>
              <a:t>values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229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Objects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Buttons</a:t>
            </a:r>
          </a:p>
          <a:p>
            <a:r>
              <a:rPr lang="en-US" sz="3600" dirty="0" smtClean="0"/>
              <a:t>Radio Buttons</a:t>
            </a:r>
          </a:p>
          <a:p>
            <a:r>
              <a:rPr lang="en-US" sz="3600" dirty="0" smtClean="0"/>
              <a:t>Checkboxes</a:t>
            </a:r>
          </a:p>
          <a:p>
            <a:r>
              <a:rPr lang="en-US" sz="3600" dirty="0" smtClean="0"/>
              <a:t>Popup Options</a:t>
            </a:r>
          </a:p>
          <a:p>
            <a:r>
              <a:rPr lang="en-US" sz="4000" dirty="0"/>
              <a:t>Creating, reading and setting values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8940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Objects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Text Boxes</a:t>
            </a:r>
          </a:p>
          <a:p>
            <a:pPr lvl="1"/>
            <a:r>
              <a:rPr lang="en-US" sz="3600" dirty="0" smtClean="0"/>
              <a:t>Single line</a:t>
            </a:r>
          </a:p>
          <a:p>
            <a:pPr lvl="1"/>
            <a:r>
              <a:rPr lang="en-US" sz="3600" dirty="0" smtClean="0"/>
              <a:t>Multiple line</a:t>
            </a:r>
          </a:p>
          <a:p>
            <a:r>
              <a:rPr lang="en-US" sz="4000" dirty="0" smtClean="0"/>
              <a:t>Creating, reading and </a:t>
            </a:r>
            <a:r>
              <a:rPr lang="en-US" sz="4000" dirty="0"/>
              <a:t>s</a:t>
            </a:r>
            <a:r>
              <a:rPr lang="en-US" sz="4000" dirty="0" smtClean="0"/>
              <a:t>etting values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22047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Objects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Menus</a:t>
            </a:r>
          </a:p>
          <a:p>
            <a:r>
              <a:rPr lang="en-US" sz="4000" dirty="0" smtClean="0"/>
              <a:t>Submenus</a:t>
            </a:r>
          </a:p>
          <a:p>
            <a:r>
              <a:rPr lang="en-US" sz="4000" dirty="0"/>
              <a:t>Creating, reading and setting values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1583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Objects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Dialogs</a:t>
            </a:r>
          </a:p>
          <a:p>
            <a:r>
              <a:rPr lang="en-US" sz="4000" dirty="0" smtClean="0"/>
              <a:t>Alerts</a:t>
            </a:r>
          </a:p>
          <a:p>
            <a:r>
              <a:rPr lang="en-US" sz="4000" dirty="0"/>
              <a:t>Creating, reading and setting values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06656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Objects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Types: </a:t>
            </a:r>
            <a:r>
              <a:rPr lang="en-US" sz="3200" dirty="0" smtClean="0"/>
              <a:t>Images, Videos, Sounds</a:t>
            </a:r>
          </a:p>
          <a:p>
            <a:r>
              <a:rPr lang="en-US" sz="4000" dirty="0" smtClean="0"/>
              <a:t>Operations</a:t>
            </a:r>
            <a:r>
              <a:rPr lang="en-US" sz="4000" dirty="0" smtClean="0"/>
              <a:t>:  </a:t>
            </a:r>
            <a:r>
              <a:rPr lang="en-US" sz="3200" dirty="0" smtClean="0"/>
              <a:t>Preloading</a:t>
            </a:r>
            <a:r>
              <a:rPr lang="en-US" sz="3200" dirty="0"/>
              <a:t>, </a:t>
            </a:r>
            <a:r>
              <a:rPr lang="en-US" sz="3200" dirty="0" smtClean="0"/>
              <a:t>Loading</a:t>
            </a:r>
            <a:r>
              <a:rPr lang="en-US" sz="3200" dirty="0"/>
              <a:t>, </a:t>
            </a:r>
            <a:r>
              <a:rPr lang="en-US" sz="3200" dirty="0" smtClean="0"/>
              <a:t>Checking, Playing</a:t>
            </a:r>
            <a:r>
              <a:rPr lang="en-US" sz="3200" dirty="0"/>
              <a:t>, </a:t>
            </a:r>
            <a:r>
              <a:rPr lang="en-US" sz="3200" dirty="0" smtClean="0"/>
              <a:t>Pausing, Stopping</a:t>
            </a:r>
            <a:r>
              <a:rPr lang="en-US" sz="3200" dirty="0"/>
              <a:t>, </a:t>
            </a:r>
            <a:r>
              <a:rPr lang="en-US" sz="3200" dirty="0" smtClean="0"/>
              <a:t>Locating points, Moving to points, Replacing, Sequencing, Linking</a:t>
            </a:r>
            <a:endParaRPr lang="en-US" sz="4000" dirty="0" smtClean="0"/>
          </a:p>
          <a:p>
            <a:r>
              <a:rPr lang="en-US" sz="4000" dirty="0"/>
              <a:t>Creating, reading and setting </a:t>
            </a:r>
            <a:r>
              <a:rPr lang="en-US" sz="4000" dirty="0" smtClean="0"/>
              <a:t>values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9913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Objects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Drawing shapes</a:t>
            </a:r>
            <a:endParaRPr lang="en-US" sz="4000" dirty="0" smtClean="0"/>
          </a:p>
          <a:p>
            <a:r>
              <a:rPr lang="en-US" sz="4000" dirty="0"/>
              <a:t>Creating, reading and setting </a:t>
            </a:r>
            <a:r>
              <a:rPr lang="en-US" sz="4000" dirty="0" smtClean="0"/>
              <a:t>values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8223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Events - Input and Output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22756"/>
            <a:ext cx="9601195" cy="3899624"/>
          </a:xfrm>
        </p:spPr>
        <p:txBody>
          <a:bodyPr>
            <a:noAutofit/>
          </a:bodyPr>
          <a:lstStyle/>
          <a:p>
            <a:r>
              <a:rPr lang="en-US" sz="4000" dirty="0" smtClean="0"/>
              <a:t>Keyboard</a:t>
            </a:r>
          </a:p>
          <a:p>
            <a:r>
              <a:rPr lang="en-US" sz="4000" dirty="0" smtClean="0"/>
              <a:t>Mouse</a:t>
            </a:r>
          </a:p>
          <a:p>
            <a:r>
              <a:rPr lang="en-US" sz="4000" dirty="0" smtClean="0"/>
              <a:t>Touchscreen</a:t>
            </a:r>
          </a:p>
        </p:txBody>
      </p:sp>
    </p:spTree>
    <p:extLst>
      <p:ext uri="{BB962C8B-B14F-4D97-AF65-F5344CB8AC3E}">
        <p14:creationId xmlns:p14="http://schemas.microsoft.com/office/powerpoint/2010/main" val="211377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Files </a:t>
            </a:r>
            <a:r>
              <a:rPr lang="en-US" sz="7200" dirty="0" smtClean="0"/>
              <a:t>- Input and Output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22756"/>
            <a:ext cx="9601195" cy="3899624"/>
          </a:xfrm>
        </p:spPr>
        <p:txBody>
          <a:bodyPr>
            <a:noAutofit/>
          </a:bodyPr>
          <a:lstStyle/>
          <a:p>
            <a:r>
              <a:rPr lang="en-US" sz="4400" b="1" dirty="0"/>
              <a:t>Parsing Data</a:t>
            </a:r>
            <a:endParaRPr lang="en-US" sz="4000" b="1" dirty="0" smtClean="0"/>
          </a:p>
          <a:p>
            <a:r>
              <a:rPr lang="en-US" sz="4000" dirty="0" smtClean="0"/>
              <a:t>Text: characters, words, items, paragraphs</a:t>
            </a:r>
          </a:p>
          <a:p>
            <a:r>
              <a:rPr lang="en-US" sz="4000" dirty="0" smtClean="0"/>
              <a:t>Numbers (rounding and precision)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32308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Files </a:t>
            </a:r>
            <a:r>
              <a:rPr lang="en-US" sz="7200" dirty="0" smtClean="0"/>
              <a:t>- Input and Output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22756"/>
            <a:ext cx="9601195" cy="3899624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Saving Data</a:t>
            </a:r>
            <a:endParaRPr lang="en-US" sz="4000" b="1" dirty="0" smtClean="0"/>
          </a:p>
          <a:p>
            <a:r>
              <a:rPr lang="en-US" sz="4000" dirty="0" smtClean="0"/>
              <a:t>Save file locally</a:t>
            </a:r>
          </a:p>
          <a:p>
            <a:r>
              <a:rPr lang="en-US" sz="4000" dirty="0" smtClean="0"/>
              <a:t>Save file on a server</a:t>
            </a:r>
          </a:p>
          <a:p>
            <a:r>
              <a:rPr lang="en-US" sz="4000" dirty="0" smtClean="0"/>
              <a:t>Upload to a service</a:t>
            </a:r>
          </a:p>
          <a:p>
            <a:r>
              <a:rPr lang="en-US" sz="4000" dirty="0" smtClean="0"/>
              <a:t>Save cookies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81943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Tools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45063"/>
            <a:ext cx="9601195" cy="3676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Installation</a:t>
            </a:r>
          </a:p>
          <a:p>
            <a:r>
              <a:rPr lang="en-US" sz="4000" dirty="0" smtClean="0"/>
              <a:t>Writing Code</a:t>
            </a:r>
          </a:p>
          <a:p>
            <a:r>
              <a:rPr lang="en-US" sz="4000" dirty="0" smtClean="0"/>
              <a:t>Libraries</a:t>
            </a:r>
          </a:p>
          <a:p>
            <a:r>
              <a:rPr lang="en-US" sz="4000" dirty="0" smtClean="0"/>
              <a:t>Compiling/Running</a:t>
            </a:r>
          </a:p>
          <a:p>
            <a:r>
              <a:rPr lang="en-US" sz="4000" dirty="0" smtClean="0"/>
              <a:t>Debugging/Errors</a:t>
            </a:r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2776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Hello </a:t>
            </a:r>
            <a:r>
              <a:rPr lang="en-US" sz="7200" dirty="0" smtClean="0"/>
              <a:t>World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00817"/>
            <a:ext cx="9601195" cy="3843865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4000" dirty="0" err="1" smtClean="0"/>
              <a:t>Javascript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PHP</a:t>
            </a:r>
          </a:p>
          <a:p>
            <a:pPr marL="0" indent="0">
              <a:buNone/>
            </a:pPr>
            <a:r>
              <a:rPr lang="en-US" sz="4000" dirty="0" smtClean="0"/>
              <a:t>Visual Basic</a:t>
            </a:r>
          </a:p>
          <a:p>
            <a:pPr marL="0" indent="0">
              <a:buNone/>
            </a:pPr>
            <a:r>
              <a:rPr lang="en-US" sz="4000" dirty="0" smtClean="0"/>
              <a:t>Python</a:t>
            </a:r>
          </a:p>
          <a:p>
            <a:pPr marL="0" indent="0">
              <a:buNone/>
            </a:pPr>
            <a:r>
              <a:rPr lang="en-US" sz="4000" dirty="0" smtClean="0"/>
              <a:t>Java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44716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Hello World - JavaScript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00817"/>
            <a:ext cx="9601195" cy="3843865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&lt;</a:t>
            </a:r>
            <a:r>
              <a:rPr lang="en-US" sz="4000" dirty="0"/>
              <a:t>html</a:t>
            </a:r>
            <a:r>
              <a:rPr lang="en-US" sz="4000" dirty="0" smtClean="0"/>
              <a:t>&gt;&lt;</a:t>
            </a:r>
            <a:r>
              <a:rPr lang="en-US" sz="4000" dirty="0"/>
              <a:t>body</a:t>
            </a:r>
            <a:r>
              <a:rPr lang="en-US" sz="4000" dirty="0" smtClean="0"/>
              <a:t>&gt;</a:t>
            </a:r>
          </a:p>
          <a:p>
            <a:pPr marL="0" indent="0">
              <a:buNone/>
            </a:pPr>
            <a:r>
              <a:rPr lang="en-US" sz="4000" dirty="0" smtClean="0"/>
              <a:t>	&lt;</a:t>
            </a:r>
            <a:r>
              <a:rPr lang="en-US" sz="4000" dirty="0"/>
              <a:t>script&gt;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/>
              <a:t>	</a:t>
            </a:r>
            <a:r>
              <a:rPr lang="en-US" sz="4000" dirty="0" smtClean="0"/>
              <a:t>	alert</a:t>
            </a:r>
            <a:r>
              <a:rPr lang="en-US" sz="4000" dirty="0"/>
              <a:t>( 'Hello, </a:t>
            </a:r>
            <a:r>
              <a:rPr lang="en-US" sz="4000" dirty="0" smtClean="0"/>
              <a:t>World</a:t>
            </a:r>
            <a:r>
              <a:rPr lang="en-US" sz="4000" dirty="0"/>
              <a:t>!' );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/>
              <a:t>	</a:t>
            </a:r>
            <a:r>
              <a:rPr lang="en-US" sz="4000" dirty="0" smtClean="0"/>
              <a:t>&lt;/</a:t>
            </a:r>
            <a:r>
              <a:rPr lang="en-US" sz="4000" dirty="0"/>
              <a:t>script&gt;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&lt;/</a:t>
            </a:r>
            <a:r>
              <a:rPr lang="en-US" sz="4000" dirty="0"/>
              <a:t>body&gt; &lt;/html&gt;</a:t>
            </a:r>
            <a:endParaRPr lang="en-US" sz="4000" dirty="0" smtClean="0"/>
          </a:p>
          <a:p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933495" y="6488668"/>
            <a:ext cx="990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Copy and paste this text into a text editor and save it as </a:t>
            </a:r>
            <a:r>
              <a:rPr lang="en-US" dirty="0" err="1" smtClean="0"/>
              <a:t>helloworld.html</a:t>
            </a:r>
            <a:r>
              <a:rPr lang="en-US" dirty="0" smtClean="0"/>
              <a:t>.  Open the saved file with a browser.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28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Hello World - </a:t>
            </a:r>
            <a:r>
              <a:rPr lang="en-US" sz="7200" dirty="0" smtClean="0"/>
              <a:t>PHP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00817"/>
            <a:ext cx="9601195" cy="3843865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4000" dirty="0"/>
              <a:t>&lt;html</a:t>
            </a:r>
            <a:r>
              <a:rPr lang="en-US" sz="4000" dirty="0" smtClean="0"/>
              <a:t>&gt;&lt;</a:t>
            </a:r>
            <a:r>
              <a:rPr lang="en-US" sz="4000" dirty="0"/>
              <a:t>body&gt;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 </a:t>
            </a:r>
            <a:r>
              <a:rPr lang="en-US" sz="4000" dirty="0" smtClean="0"/>
              <a:t>	&lt;?</a:t>
            </a:r>
            <a:r>
              <a:rPr lang="en-US" sz="4000" dirty="0" err="1"/>
              <a:t>php</a:t>
            </a:r>
            <a:r>
              <a:rPr lang="en-US" sz="4000" dirty="0"/>
              <a:t> echo '&lt;</a:t>
            </a:r>
            <a:r>
              <a:rPr lang="en-US" sz="4000" dirty="0" smtClean="0"/>
              <a:t>p&gt;Hello,</a:t>
            </a:r>
            <a:r>
              <a:rPr lang="en-US" sz="4000" dirty="0"/>
              <a:t> </a:t>
            </a:r>
            <a:r>
              <a:rPr lang="en-US" sz="4000" dirty="0" smtClean="0"/>
              <a:t>World!&lt;/</a:t>
            </a:r>
            <a:r>
              <a:rPr lang="en-US" sz="4000" dirty="0"/>
              <a:t>p&gt;'; ?&gt; 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 &lt;/body</a:t>
            </a:r>
            <a:r>
              <a:rPr lang="en-US" sz="4000" dirty="0" smtClean="0"/>
              <a:t>&gt;&lt;/</a:t>
            </a:r>
            <a:r>
              <a:rPr lang="en-US" sz="4000" dirty="0"/>
              <a:t>html&gt;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933495" y="6488668"/>
            <a:ext cx="990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Copy and paste this text into a text editor and save it as </a:t>
            </a:r>
            <a:r>
              <a:rPr lang="en-US" dirty="0" err="1" smtClean="0"/>
              <a:t>helloworld.html</a:t>
            </a:r>
            <a:r>
              <a:rPr lang="en-US" dirty="0" smtClean="0"/>
              <a:t>.  Open the saved file with a browser.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4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Hello World – </a:t>
            </a:r>
            <a:r>
              <a:rPr lang="en-US" sz="7200" dirty="0" err="1" smtClean="0"/>
              <a:t>VisualBasic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4000" dirty="0"/>
              <a:t>Module Hello </a:t>
            </a:r>
            <a:endParaRPr lang="en-US" sz="4000" dirty="0" smtClean="0"/>
          </a:p>
          <a:p>
            <a:pPr marL="457200" lvl="1" indent="0">
              <a:buNone/>
            </a:pPr>
            <a:r>
              <a:rPr lang="en-US" sz="3600" dirty="0" smtClean="0"/>
              <a:t>Sub </a:t>
            </a:r>
            <a:r>
              <a:rPr lang="en-US" sz="3600" dirty="0"/>
              <a:t>Main() </a:t>
            </a:r>
            <a:endParaRPr lang="en-US" sz="3600" dirty="0" smtClean="0"/>
          </a:p>
          <a:p>
            <a:pPr marL="914400" lvl="2" indent="0">
              <a:buNone/>
            </a:pPr>
            <a:r>
              <a:rPr lang="en-US" sz="3400" dirty="0" err="1" smtClean="0"/>
              <a:t>MsgBox</a:t>
            </a:r>
            <a:r>
              <a:rPr lang="en-US" sz="3400" dirty="0"/>
              <a:t>("Hello, World</a:t>
            </a:r>
            <a:r>
              <a:rPr lang="en-US" sz="3400" dirty="0" smtClean="0"/>
              <a:t>!")</a:t>
            </a:r>
          </a:p>
          <a:p>
            <a:pPr marL="457200" lvl="1" indent="0">
              <a:buNone/>
            </a:pPr>
            <a:r>
              <a:rPr lang="en-US" sz="3600" dirty="0" smtClean="0"/>
              <a:t>End</a:t>
            </a:r>
            <a:r>
              <a:rPr lang="en-US" sz="3600" dirty="0"/>
              <a:t> Sub  </a:t>
            </a:r>
            <a:endParaRPr lang="en-US" sz="3600" dirty="0" smtClean="0"/>
          </a:p>
          <a:p>
            <a:pPr marL="0" indent="0">
              <a:buNone/>
            </a:pPr>
            <a:r>
              <a:rPr lang="en-US" sz="4000" dirty="0" smtClean="0"/>
              <a:t>End</a:t>
            </a:r>
            <a:r>
              <a:rPr lang="en-US" sz="4000" dirty="0"/>
              <a:t> Module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174" y="6493314"/>
            <a:ext cx="10555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Run </a:t>
            </a:r>
            <a:r>
              <a:rPr lang="en-US" dirty="0" err="1" smtClean="0"/>
              <a:t>VisualBasic</a:t>
            </a:r>
            <a:r>
              <a:rPr lang="en-US" dirty="0" smtClean="0"/>
              <a:t> in Windows.  File&gt;New Project.  Copy and paste this code into the program area.  Press play to run.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908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Hello World – Python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print(</a:t>
            </a:r>
            <a:r>
              <a:rPr lang="en-US" sz="4000" dirty="0"/>
              <a:t>"</a:t>
            </a:r>
            <a:r>
              <a:rPr lang="en-US" sz="4000" dirty="0" smtClean="0"/>
              <a:t>Hello, World!")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72128" y="650446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1901" y="4202207"/>
            <a:ext cx="109281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Run the terminal, type python, and at the prompt, type the command above and press return. </a:t>
            </a:r>
          </a:p>
          <a:p>
            <a:r>
              <a:rPr lang="en-US" dirty="0" smtClean="0"/>
              <a:t>Quit Python by typing quit and pressing return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. . . OR . . .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Copy and paste this text into a text editor and save it as </a:t>
            </a:r>
            <a:r>
              <a:rPr lang="en-US" dirty="0" err="1"/>
              <a:t>helloworld.py</a:t>
            </a:r>
            <a:r>
              <a:rPr lang="en-US" dirty="0"/>
              <a:t>.  From the terminal, type python, then run ”</a:t>
            </a:r>
            <a:r>
              <a:rPr lang="en-US" dirty="0" err="1"/>
              <a:t>helloworld.py</a:t>
            </a:r>
            <a:r>
              <a:rPr lang="en-US" dirty="0" smtClean="0"/>
              <a:t>”  Quit Python by typing quit and pressing return.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132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Hello World – Java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33910"/>
            <a:ext cx="9601195" cy="3676600"/>
          </a:xfrm>
        </p:spPr>
        <p:txBody>
          <a:bodyPr numCol="1"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public class HelloWorld </a:t>
            </a:r>
            <a:endParaRPr lang="en-US" sz="40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/>
              <a:t>{</a:t>
            </a:r>
            <a:endParaRPr lang="en-US" sz="4000" dirty="0" smtClean="0"/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public </a:t>
            </a:r>
            <a:r>
              <a:rPr lang="en-US" sz="3600" dirty="0"/>
              <a:t>static void </a:t>
            </a:r>
            <a:r>
              <a:rPr lang="en-US" sz="3600" b="1" dirty="0"/>
              <a:t>main</a:t>
            </a:r>
            <a:r>
              <a:rPr lang="en-US" sz="3600" dirty="0"/>
              <a:t>(String[] </a:t>
            </a:r>
            <a:r>
              <a:rPr lang="en-US" sz="3600" dirty="0" err="1"/>
              <a:t>args</a:t>
            </a:r>
            <a:r>
              <a:rPr lang="en-US" sz="3600" dirty="0"/>
              <a:t>) </a:t>
            </a:r>
            <a:endParaRPr lang="en-US" sz="3600" dirty="0" smtClean="0"/>
          </a:p>
          <a:p>
            <a:pPr marL="91440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 smtClean="0"/>
              <a:t>{</a:t>
            </a:r>
            <a:r>
              <a:rPr lang="en-US" sz="3400" dirty="0" err="1" smtClean="0"/>
              <a:t>System.out.</a:t>
            </a:r>
            <a:r>
              <a:rPr lang="en-US" sz="3400" b="1" dirty="0" err="1" smtClean="0"/>
              <a:t>println</a:t>
            </a:r>
            <a:r>
              <a:rPr lang="en-US" sz="3400" dirty="0"/>
              <a:t>("Hello, </a:t>
            </a:r>
            <a:r>
              <a:rPr lang="en-US" sz="3400" dirty="0" smtClean="0"/>
              <a:t>World!"); </a:t>
            </a:r>
            <a:r>
              <a:rPr lang="en-US" sz="3400" dirty="0"/>
              <a:t>} </a:t>
            </a:r>
            <a:endParaRPr lang="en-US" sz="34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/>
              <a:t>}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72128" y="650446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5620" y="5406541"/>
            <a:ext cx="11106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Copy and paste this program into a text file, save it as </a:t>
            </a:r>
            <a:r>
              <a:rPr lang="en-US" dirty="0" err="1" smtClean="0"/>
              <a:t>helloworld.java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From the terminal, compile it by typing </a:t>
            </a:r>
            <a:r>
              <a:rPr lang="en-US" dirty="0" err="1" smtClean="0"/>
              <a:t>javac</a:t>
            </a:r>
            <a:r>
              <a:rPr lang="en-US" dirty="0" smtClean="0"/>
              <a:t> “</a:t>
            </a:r>
            <a:r>
              <a:rPr lang="en-US" dirty="0" err="1" smtClean="0"/>
              <a:t>helloworld.java</a:t>
            </a:r>
            <a:r>
              <a:rPr lang="en-US" dirty="0" smtClean="0"/>
              <a:t>”  </a:t>
            </a:r>
          </a:p>
          <a:p>
            <a:r>
              <a:rPr lang="en-US" dirty="0" smtClean="0"/>
              <a:t>Execute it from the terminal by typing java </a:t>
            </a:r>
            <a:r>
              <a:rPr lang="en-US" dirty="0" err="1" smtClean="0"/>
              <a:t>helloworld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9399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Hello World – </a:t>
            </a:r>
            <a:r>
              <a:rPr lang="en-US" sz="4800" dirty="0" smtClean="0"/>
              <a:t>Swift </a:t>
            </a:r>
            <a:r>
              <a:rPr lang="en-US" sz="3600" dirty="0" smtClean="0"/>
              <a:t>(Apple iOS and OSX)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01175"/>
            <a:ext cx="9601195" cy="3676600"/>
          </a:xfrm>
        </p:spPr>
        <p:txBody>
          <a:bodyPr numCol="1"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labelText.text</a:t>
            </a:r>
            <a:r>
              <a:rPr lang="en-US" dirty="0" smtClean="0"/>
              <a:t>=“Hello, World!”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hlinkClick r:id="rId3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Run </a:t>
            </a:r>
            <a:r>
              <a:rPr lang="en-US" sz="2000" dirty="0" err="1" smtClean="0"/>
              <a:t>Xcode</a:t>
            </a:r>
            <a:r>
              <a:rPr lang="en-US" sz="2000" dirty="0" smtClean="0"/>
              <a:t> and create single view application, click next, and save.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Go to </a:t>
            </a:r>
            <a:r>
              <a:rPr lang="en-US" sz="2000" dirty="0" err="1" smtClean="0"/>
              <a:t>main.storyboard</a:t>
            </a:r>
            <a:r>
              <a:rPr lang="en-US" sz="2000" dirty="0" smtClean="0"/>
              <a:t>, create a label with no display name,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Go to </a:t>
            </a:r>
            <a:r>
              <a:rPr lang="en-US" sz="2000" dirty="0" err="1"/>
              <a:t>V</a:t>
            </a:r>
            <a:r>
              <a:rPr lang="en-US" sz="2000" dirty="0" err="1" smtClean="0"/>
              <a:t>iewController.swift</a:t>
            </a:r>
            <a:r>
              <a:rPr lang="en-US" sz="2000" dirty="0" smtClean="0"/>
              <a:t>,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After “class </a:t>
            </a:r>
            <a:r>
              <a:rPr lang="en-US" sz="2000" dirty="0" err="1" smtClean="0"/>
              <a:t>ViewController</a:t>
            </a:r>
            <a:r>
              <a:rPr lang="en-US" sz="2000" dirty="0" smtClean="0"/>
              <a:t>: </a:t>
            </a:r>
            <a:r>
              <a:rPr lang="en-US" sz="2000" dirty="0" err="1" smtClean="0"/>
              <a:t>UIViewController</a:t>
            </a:r>
            <a:r>
              <a:rPr lang="en-US" sz="2000" dirty="0" smtClean="0"/>
              <a:t> {” . . . </a:t>
            </a:r>
            <a:r>
              <a:rPr lang="en-US" sz="2000" dirty="0"/>
              <a:t>a</a:t>
            </a:r>
            <a:r>
              <a:rPr lang="en-US" sz="2000" dirty="0" smtClean="0"/>
              <a:t>nd before “}” . . 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C</a:t>
            </a:r>
            <a:r>
              <a:rPr lang="en-US" sz="2000" dirty="0" smtClean="0"/>
              <a:t>ontrol-drag from the label in the </a:t>
            </a:r>
            <a:r>
              <a:rPr lang="en-US" sz="2000" dirty="0" err="1" smtClean="0"/>
              <a:t>main.storyboard</a:t>
            </a:r>
            <a:r>
              <a:rPr lang="en-US" sz="2000" dirty="0" smtClean="0"/>
              <a:t> to the code area and name it </a:t>
            </a:r>
            <a:r>
              <a:rPr lang="en-US" sz="2000" dirty="0" err="1" smtClean="0"/>
              <a:t>labelText</a:t>
            </a:r>
            <a:r>
              <a:rPr lang="en-US" sz="2000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Press return and enter the code above (</a:t>
            </a:r>
            <a:r>
              <a:rPr lang="en-US" sz="2000" dirty="0" err="1" smtClean="0"/>
              <a:t>labelText.text</a:t>
            </a:r>
            <a:r>
              <a:rPr lang="en-US" sz="2000" dirty="0" smtClean="0"/>
              <a:t>=“Hello, World!!”)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Run as an iPhone or iPad app.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For a similar but more sophisticated project see this link: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/>
              <a:t>Hello: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://youtu.be/HYQB_-</a:t>
            </a:r>
            <a:r>
              <a:rPr lang="en-US" dirty="0" smtClean="0">
                <a:hlinkClick r:id="rId4"/>
              </a:rPr>
              <a:t>YS6RE</a:t>
            </a:r>
            <a:r>
              <a:rPr lang="en-US" sz="1800" dirty="0" smtClean="0"/>
              <a:t>      Calculator:  </a:t>
            </a:r>
            <a:r>
              <a:rPr lang="en-US" sz="1800" dirty="0" smtClean="0">
                <a:hlinkClick r:id="rId3"/>
              </a:rPr>
              <a:t>https</a:t>
            </a:r>
            <a:r>
              <a:rPr lang="en-US" sz="1800" dirty="0">
                <a:hlinkClick r:id="rId3"/>
              </a:rPr>
              <a:t>://</a:t>
            </a:r>
            <a:r>
              <a:rPr lang="en-US" sz="1800" dirty="0" smtClean="0">
                <a:hlinkClick r:id="rId3"/>
              </a:rPr>
              <a:t>youtu.be/AG2QDwmj64A</a:t>
            </a:r>
            <a:endParaRPr lang="en-US" dirty="0" smtClean="0">
              <a:hlinkClick r:id="rId3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hlinkClick r:id="rId3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128" y="650446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4745" y="6488668"/>
            <a:ext cx="704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Creating applications for OSX is exactly the same, but build for OSX instead.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382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Real World Examples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en-US" sz="4000" dirty="0" smtClean="0"/>
              <a:t>By Floyd Richmond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72128" y="650446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91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/>
              <a:t>Music Fundamentals Lessons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floydrichmond.com/usetech/musicalflashcards/aaaindex.html</a:t>
            </a:r>
            <a:endParaRPr lang="en-US" dirty="0" smtClean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72128" y="650446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6573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Saxophone Fingerings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hlinkClick r:id="rId3"/>
              </a:rPr>
              <a:t>http</a:t>
            </a:r>
            <a:r>
              <a:rPr lang="en-US" sz="3600" dirty="0">
                <a:hlinkClick r:id="rId3"/>
              </a:rPr>
              <a:t>://floydrichmond.com/classwork/annekramer</a:t>
            </a:r>
            <a:r>
              <a:rPr lang="en-US" sz="3600" dirty="0" smtClean="0">
                <a:hlinkClick r:id="rId3"/>
              </a:rPr>
              <a:t>/</a:t>
            </a:r>
            <a:endParaRPr lang="en-US" sz="3600" dirty="0" smtClean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72128" y="650446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584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Online Notation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5" cy="367660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4000" dirty="0"/>
              <a:t>P</a:t>
            </a:r>
            <a:r>
              <a:rPr lang="en-US" sz="4000" dirty="0" smtClean="0"/>
              <a:t>roof </a:t>
            </a:r>
            <a:r>
              <a:rPr lang="en-US" sz="4000" dirty="0" smtClean="0"/>
              <a:t>of </a:t>
            </a:r>
            <a:r>
              <a:rPr lang="en-US" sz="4000" dirty="0" smtClean="0"/>
              <a:t>concept</a:t>
            </a:r>
            <a:endParaRPr lang="en-US" sz="4000" dirty="0"/>
          </a:p>
          <a:p>
            <a:pPr marL="0" indent="0">
              <a:buNone/>
            </a:pPr>
            <a:r>
              <a:rPr lang="en-US" sz="4000" dirty="0" smtClean="0">
                <a:hlinkClick r:id="rId3"/>
              </a:rPr>
              <a:t>http://floydrichmond.com/notation</a:t>
            </a: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72128" y="650446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01161" y="29439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409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Programming In Any Language</a:t>
            </a:r>
            <a:br>
              <a:rPr lang="en-US" sz="4000" dirty="0" smtClean="0"/>
            </a:br>
            <a:r>
              <a:rPr lang="en-US" sz="4000" dirty="0" smtClean="0"/>
              <a:t>With “Hello, World!” Examples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Dr. C. Floyd Richmond</a:t>
            </a:r>
          </a:p>
          <a:p>
            <a:r>
              <a:rPr lang="en-US" sz="3200" dirty="0" smtClean="0">
                <a:hlinkClick r:id="rId2"/>
              </a:rPr>
              <a:t>frichmond@icloud.com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39439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328</TotalTime>
  <Words>1127</Words>
  <Application>Microsoft Macintosh PowerPoint</Application>
  <PresentationFormat>Widescreen</PresentationFormat>
  <Paragraphs>225</Paragraphs>
  <Slides>39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Calibri</vt:lpstr>
      <vt:lpstr>Garamond</vt:lpstr>
      <vt:lpstr>Arial</vt:lpstr>
      <vt:lpstr>Organic</vt:lpstr>
      <vt:lpstr>Programming In Any Language With “Hello, World!” Examples</vt:lpstr>
      <vt:lpstr>Elements of All Programs</vt:lpstr>
      <vt:lpstr>Variables and Reserved Words</vt:lpstr>
      <vt:lpstr>Variables - Declarations</vt:lpstr>
      <vt:lpstr>Variables - Types</vt:lpstr>
      <vt:lpstr>Variables - Numbers</vt:lpstr>
      <vt:lpstr>Variables - Strings</vt:lpstr>
      <vt:lpstr>Variables - Booleans</vt:lpstr>
      <vt:lpstr>Variables - Arrays</vt:lpstr>
      <vt:lpstr>Variables - Arrays</vt:lpstr>
      <vt:lpstr>Math</vt:lpstr>
      <vt:lpstr>Math - Operations</vt:lpstr>
      <vt:lpstr>Math - Comparisons</vt:lpstr>
      <vt:lpstr>Commands and Functions</vt:lpstr>
      <vt:lpstr>Commands and Functions</vt:lpstr>
      <vt:lpstr>Program Flow</vt:lpstr>
      <vt:lpstr>Objects</vt:lpstr>
      <vt:lpstr>Objects</vt:lpstr>
      <vt:lpstr>Objects</vt:lpstr>
      <vt:lpstr>Objects</vt:lpstr>
      <vt:lpstr>Objects</vt:lpstr>
      <vt:lpstr>Objects</vt:lpstr>
      <vt:lpstr>Objects</vt:lpstr>
      <vt:lpstr>Events - Input and Output</vt:lpstr>
      <vt:lpstr>Files - Input and Output</vt:lpstr>
      <vt:lpstr>Files - Input and Output</vt:lpstr>
      <vt:lpstr>Tools</vt:lpstr>
      <vt:lpstr>Hello World</vt:lpstr>
      <vt:lpstr>Hello World - JavaScript</vt:lpstr>
      <vt:lpstr>Hello World - PHP</vt:lpstr>
      <vt:lpstr>Hello World – VisualBasic</vt:lpstr>
      <vt:lpstr>Hello World – Python</vt:lpstr>
      <vt:lpstr>Hello World – Java</vt:lpstr>
      <vt:lpstr>Hello World – Swift (Apple iOS and OSX)</vt:lpstr>
      <vt:lpstr>Real World Examples</vt:lpstr>
      <vt:lpstr>Music Fundamentals Lessons</vt:lpstr>
      <vt:lpstr>Saxophone Fingerings</vt:lpstr>
      <vt:lpstr>Online Notation</vt:lpstr>
      <vt:lpstr>Programming In Any Language With “Hello, World!” Examples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</dc:title>
  <dc:creator>Floyd Richmond</dc:creator>
  <cp:lastModifiedBy>Floyd Richmond</cp:lastModifiedBy>
  <cp:revision>31</cp:revision>
  <dcterms:created xsi:type="dcterms:W3CDTF">2017-07-07T13:20:03Z</dcterms:created>
  <dcterms:modified xsi:type="dcterms:W3CDTF">2017-07-07T18:49:58Z</dcterms:modified>
</cp:coreProperties>
</file>